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428" r:id="rId3"/>
    <p:sldId id="454" r:id="rId4"/>
    <p:sldId id="334" r:id="rId5"/>
    <p:sldId id="420" r:id="rId6"/>
    <p:sldId id="452" r:id="rId7"/>
    <p:sldId id="450" r:id="rId8"/>
    <p:sldId id="348" r:id="rId9"/>
    <p:sldId id="352" r:id="rId10"/>
    <p:sldId id="424" r:id="rId11"/>
    <p:sldId id="331" r:id="rId12"/>
    <p:sldId id="266" r:id="rId13"/>
    <p:sldId id="442" r:id="rId14"/>
    <p:sldId id="457" r:id="rId15"/>
    <p:sldId id="345" r:id="rId16"/>
    <p:sldId id="347" r:id="rId17"/>
    <p:sldId id="349" r:id="rId18"/>
    <p:sldId id="458" r:id="rId19"/>
    <p:sldId id="459" r:id="rId20"/>
    <p:sldId id="460" r:id="rId21"/>
    <p:sldId id="432" r:id="rId22"/>
    <p:sldId id="329" r:id="rId23"/>
    <p:sldId id="351" r:id="rId24"/>
    <p:sldId id="354" r:id="rId25"/>
    <p:sldId id="327" r:id="rId26"/>
    <p:sldId id="423" r:id="rId27"/>
    <p:sldId id="427" r:id="rId28"/>
    <p:sldId id="355" r:id="rId29"/>
    <p:sldId id="441" r:id="rId30"/>
    <p:sldId id="443" r:id="rId31"/>
    <p:sldId id="437" r:id="rId32"/>
    <p:sldId id="439" r:id="rId33"/>
    <p:sldId id="444" r:id="rId34"/>
    <p:sldId id="433" r:id="rId35"/>
    <p:sldId id="429" r:id="rId36"/>
    <p:sldId id="431" r:id="rId37"/>
    <p:sldId id="411" r:id="rId38"/>
    <p:sldId id="413" r:id="rId39"/>
    <p:sldId id="353" r:id="rId40"/>
    <p:sldId id="461" r:id="rId41"/>
  </p:sldIdLst>
  <p:sldSz cx="12192000" cy="6858000"/>
  <p:notesSz cx="7104063" cy="10234613"/>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57F4"/>
    <a:srgbClr val="CBC4F9"/>
    <a:srgbClr val="7E808D"/>
    <a:srgbClr val="BDA9E8"/>
    <a:srgbClr val="D8DCFB"/>
    <a:srgbClr val="C9F2CC"/>
    <a:srgbClr val="00B050"/>
    <a:srgbClr val="385723"/>
    <a:srgbClr val="95A290"/>
    <a:srgbClr val="C5F6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淺色樣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2833802-FEF1-4C79-8D5D-14CF1EAF98D9}" styleName="淺色樣式 2 - 輔色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淺色樣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55" autoAdjust="0"/>
    <p:restoredTop sz="81158" autoAdjust="0"/>
  </p:normalViewPr>
  <p:slideViewPr>
    <p:cSldViewPr snapToGrid="0">
      <p:cViewPr varScale="1">
        <p:scale>
          <a:sx n="95" d="100"/>
          <a:sy n="95"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oleObject" Target="file:///G:\&#25105;&#30340;&#38642;&#31471;&#30828;&#30879;\IPAC2025\&#25307;&#21830;\Booth%20Sale%20statistic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cap="none" spc="0" normalizeH="0" baseline="0">
                <a:solidFill>
                  <a:schemeClr val="dk1">
                    <a:lumMod val="50000"/>
                    <a:lumOff val="50000"/>
                  </a:schemeClr>
                </a:solidFill>
                <a:latin typeface="+mj-lt"/>
                <a:ea typeface="+mj-ea"/>
                <a:cs typeface="+mj-cs"/>
              </a:defRPr>
            </a:pPr>
            <a:r>
              <a:rPr lang="en-US" altLang="zh-TW" sz="2000" b="1" i="0" u="none" strike="noStrike" cap="none" normalizeH="0" baseline="0" dirty="0"/>
              <a:t>Number of Exhibition Booths Sold</a:t>
            </a:r>
            <a:endParaRPr lang="zh-TW" sz="2000" dirty="0"/>
          </a:p>
        </c:rich>
      </c:tx>
      <c:layout>
        <c:manualLayout>
          <c:xMode val="edge"/>
          <c:yMode val="edge"/>
          <c:x val="0.29871370772427541"/>
          <c:y val="2.5108249451723557E-2"/>
        </c:manualLayout>
      </c:layout>
      <c:overlay val="0"/>
      <c:spPr>
        <a:noFill/>
        <a:ln>
          <a:noFill/>
        </a:ln>
        <a:effectLst/>
      </c:spPr>
      <c:txPr>
        <a:bodyPr rot="0" spcFirstLastPara="1" vertOverflow="ellipsis" vert="horz" wrap="square" anchor="ctr" anchorCtr="1"/>
        <a:lstStyle/>
        <a:p>
          <a:pPr>
            <a:defRPr sz="2000" b="1" i="0" u="none" strike="noStrike" kern="1200" cap="none" spc="0" normalizeH="0" baseline="0">
              <a:solidFill>
                <a:schemeClr val="dk1">
                  <a:lumMod val="50000"/>
                  <a:lumOff val="50000"/>
                </a:schemeClr>
              </a:solidFill>
              <a:latin typeface="+mj-lt"/>
              <a:ea typeface="+mj-ea"/>
              <a:cs typeface="+mj-cs"/>
            </a:defRPr>
          </a:pPr>
          <a:endParaRPr lang="zh-TW"/>
        </a:p>
      </c:txPr>
    </c:title>
    <c:autoTitleDeleted val="0"/>
    <c:plotArea>
      <c:layout/>
      <c:lineChart>
        <c:grouping val="standard"/>
        <c:varyColors val="0"/>
        <c:ser>
          <c:idx val="0"/>
          <c:order val="0"/>
          <c:tx>
            <c:strRef>
              <c:f>工作表1!$B$1</c:f>
              <c:strCache>
                <c:ptCount val="1"/>
                <c:pt idx="0">
                  <c:v>IPAC'23</c:v>
                </c:pt>
              </c:strCache>
            </c:strRef>
          </c:tx>
          <c:spPr>
            <a:ln w="2222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dk1">
                        <a:lumMod val="75000"/>
                        <a:lumOff val="25000"/>
                      </a:schemeClr>
                    </a:solidFill>
                    <a:latin typeface="+mn-lt"/>
                    <a:ea typeface="+mn-ea"/>
                    <a:cs typeface="+mn-cs"/>
                  </a:defRPr>
                </a:pPr>
                <a:endParaRPr lang="zh-TW"/>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工作表1!$A$2:$A$13</c:f>
              <c:strCache>
                <c:ptCount val="12"/>
                <c:pt idx="0">
                  <c:v>June</c:v>
                </c:pt>
                <c:pt idx="1">
                  <c:v>July</c:v>
                </c:pt>
                <c:pt idx="2">
                  <c:v>August</c:v>
                </c:pt>
                <c:pt idx="3">
                  <c:v>September</c:v>
                </c:pt>
                <c:pt idx="4">
                  <c:v>October</c:v>
                </c:pt>
                <c:pt idx="5">
                  <c:v>November</c:v>
                </c:pt>
                <c:pt idx="6">
                  <c:v>December</c:v>
                </c:pt>
                <c:pt idx="7">
                  <c:v>January</c:v>
                </c:pt>
                <c:pt idx="8">
                  <c:v>February</c:v>
                </c:pt>
                <c:pt idx="9">
                  <c:v>March</c:v>
                </c:pt>
                <c:pt idx="10">
                  <c:v>April</c:v>
                </c:pt>
                <c:pt idx="11">
                  <c:v>May</c:v>
                </c:pt>
              </c:strCache>
            </c:strRef>
          </c:cat>
          <c:val>
            <c:numRef>
              <c:f>工作表1!$B$2:$B$13</c:f>
              <c:numCache>
                <c:formatCode>General</c:formatCode>
                <c:ptCount val="12"/>
                <c:pt idx="0">
                  <c:v>25</c:v>
                </c:pt>
                <c:pt idx="1">
                  <c:v>30</c:v>
                </c:pt>
                <c:pt idx="2">
                  <c:v>31</c:v>
                </c:pt>
                <c:pt idx="3">
                  <c:v>35</c:v>
                </c:pt>
                <c:pt idx="4">
                  <c:v>40</c:v>
                </c:pt>
                <c:pt idx="5">
                  <c:v>50</c:v>
                </c:pt>
                <c:pt idx="6">
                  <c:v>57</c:v>
                </c:pt>
                <c:pt idx="7">
                  <c:v>71</c:v>
                </c:pt>
                <c:pt idx="8">
                  <c:v>87</c:v>
                </c:pt>
                <c:pt idx="9">
                  <c:v>97</c:v>
                </c:pt>
                <c:pt idx="10">
                  <c:v>99</c:v>
                </c:pt>
                <c:pt idx="11">
                  <c:v>100</c:v>
                </c:pt>
              </c:numCache>
            </c:numRef>
          </c:val>
          <c:smooth val="0"/>
          <c:extLst>
            <c:ext xmlns:c16="http://schemas.microsoft.com/office/drawing/2014/chart" uri="{C3380CC4-5D6E-409C-BE32-E72D297353CC}">
              <c16:uniqueId val="{00000000-F69A-4C41-8B8D-E6908A81D819}"/>
            </c:ext>
          </c:extLst>
        </c:ser>
        <c:ser>
          <c:idx val="1"/>
          <c:order val="1"/>
          <c:tx>
            <c:strRef>
              <c:f>工作表1!$C$1</c:f>
              <c:strCache>
                <c:ptCount val="1"/>
                <c:pt idx="0">
                  <c:v>IPAC'24</c:v>
                </c:pt>
              </c:strCache>
            </c:strRef>
          </c:tx>
          <c:spPr>
            <a:ln w="2222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dk1">
                        <a:lumMod val="75000"/>
                        <a:lumOff val="25000"/>
                      </a:schemeClr>
                    </a:solidFill>
                    <a:latin typeface="+mn-lt"/>
                    <a:ea typeface="+mn-ea"/>
                    <a:cs typeface="+mn-cs"/>
                  </a:defRPr>
                </a:pPr>
                <a:endParaRPr lang="zh-TW"/>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工作表1!$A$2:$A$13</c:f>
              <c:strCache>
                <c:ptCount val="12"/>
                <c:pt idx="0">
                  <c:v>June</c:v>
                </c:pt>
                <c:pt idx="1">
                  <c:v>July</c:v>
                </c:pt>
                <c:pt idx="2">
                  <c:v>August</c:v>
                </c:pt>
                <c:pt idx="3">
                  <c:v>September</c:v>
                </c:pt>
                <c:pt idx="4">
                  <c:v>October</c:v>
                </c:pt>
                <c:pt idx="5">
                  <c:v>November</c:v>
                </c:pt>
                <c:pt idx="6">
                  <c:v>December</c:v>
                </c:pt>
                <c:pt idx="7">
                  <c:v>January</c:v>
                </c:pt>
                <c:pt idx="8">
                  <c:v>February</c:v>
                </c:pt>
                <c:pt idx="9">
                  <c:v>March</c:v>
                </c:pt>
                <c:pt idx="10">
                  <c:v>April</c:v>
                </c:pt>
                <c:pt idx="11">
                  <c:v>May</c:v>
                </c:pt>
              </c:strCache>
            </c:strRef>
          </c:cat>
          <c:val>
            <c:numRef>
              <c:f>工作表1!$C$2:$C$13</c:f>
              <c:numCache>
                <c:formatCode>General</c:formatCode>
                <c:ptCount val="12"/>
                <c:pt idx="0">
                  <c:v>23</c:v>
                </c:pt>
                <c:pt idx="1">
                  <c:v>28</c:v>
                </c:pt>
                <c:pt idx="2">
                  <c:v>31</c:v>
                </c:pt>
                <c:pt idx="3">
                  <c:v>35</c:v>
                </c:pt>
                <c:pt idx="4">
                  <c:v>42</c:v>
                </c:pt>
                <c:pt idx="5">
                  <c:v>48</c:v>
                </c:pt>
                <c:pt idx="6">
                  <c:v>57</c:v>
                </c:pt>
                <c:pt idx="7">
                  <c:v>64</c:v>
                </c:pt>
                <c:pt idx="8">
                  <c:v>74</c:v>
                </c:pt>
                <c:pt idx="9">
                  <c:v>83</c:v>
                </c:pt>
                <c:pt idx="10">
                  <c:v>93</c:v>
                </c:pt>
                <c:pt idx="11">
                  <c:v>95</c:v>
                </c:pt>
              </c:numCache>
            </c:numRef>
          </c:val>
          <c:smooth val="0"/>
          <c:extLst>
            <c:ext xmlns:c16="http://schemas.microsoft.com/office/drawing/2014/chart" uri="{C3380CC4-5D6E-409C-BE32-E72D297353CC}">
              <c16:uniqueId val="{00000001-F69A-4C41-8B8D-E6908A81D819}"/>
            </c:ext>
          </c:extLst>
        </c:ser>
        <c:ser>
          <c:idx val="2"/>
          <c:order val="2"/>
          <c:tx>
            <c:strRef>
              <c:f>工作表1!$D$1</c:f>
              <c:strCache>
                <c:ptCount val="1"/>
                <c:pt idx="0">
                  <c:v>IPAC'25</c:v>
                </c:pt>
              </c:strCache>
            </c:strRef>
          </c:tx>
          <c:spPr>
            <a:ln w="22225" cap="rnd">
              <a:solidFill>
                <a:srgbClr val="00B05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dk1">
                        <a:lumMod val="75000"/>
                        <a:lumOff val="25000"/>
                      </a:schemeClr>
                    </a:solidFill>
                    <a:latin typeface="+mn-lt"/>
                    <a:ea typeface="+mn-ea"/>
                    <a:cs typeface="+mn-cs"/>
                  </a:defRPr>
                </a:pPr>
                <a:endParaRPr lang="zh-TW"/>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工作表1!$A$2:$A$13</c:f>
              <c:strCache>
                <c:ptCount val="12"/>
                <c:pt idx="0">
                  <c:v>June</c:v>
                </c:pt>
                <c:pt idx="1">
                  <c:v>July</c:v>
                </c:pt>
                <c:pt idx="2">
                  <c:v>August</c:v>
                </c:pt>
                <c:pt idx="3">
                  <c:v>September</c:v>
                </c:pt>
                <c:pt idx="4">
                  <c:v>October</c:v>
                </c:pt>
                <c:pt idx="5">
                  <c:v>November</c:v>
                </c:pt>
                <c:pt idx="6">
                  <c:v>December</c:v>
                </c:pt>
                <c:pt idx="7">
                  <c:v>January</c:v>
                </c:pt>
                <c:pt idx="8">
                  <c:v>February</c:v>
                </c:pt>
                <c:pt idx="9">
                  <c:v>March</c:v>
                </c:pt>
                <c:pt idx="10">
                  <c:v>April</c:v>
                </c:pt>
                <c:pt idx="11">
                  <c:v>May</c:v>
                </c:pt>
              </c:strCache>
            </c:strRef>
          </c:cat>
          <c:val>
            <c:numRef>
              <c:f>工作表1!$D$2:$D$13</c:f>
              <c:numCache>
                <c:formatCode>General</c:formatCode>
                <c:ptCount val="12"/>
                <c:pt idx="0">
                  <c:v>14</c:v>
                </c:pt>
                <c:pt idx="1">
                  <c:v>22</c:v>
                </c:pt>
                <c:pt idx="2">
                  <c:v>27</c:v>
                </c:pt>
                <c:pt idx="3">
                  <c:v>28</c:v>
                </c:pt>
                <c:pt idx="4">
                  <c:v>32</c:v>
                </c:pt>
                <c:pt idx="5">
                  <c:v>42</c:v>
                </c:pt>
                <c:pt idx="6">
                  <c:v>49</c:v>
                </c:pt>
                <c:pt idx="7">
                  <c:v>51</c:v>
                </c:pt>
                <c:pt idx="8">
                  <c:v>58</c:v>
                </c:pt>
                <c:pt idx="9">
                  <c:v>60</c:v>
                </c:pt>
                <c:pt idx="10">
                  <c:v>63</c:v>
                </c:pt>
                <c:pt idx="11">
                  <c:v>65</c:v>
                </c:pt>
              </c:numCache>
            </c:numRef>
          </c:val>
          <c:smooth val="0"/>
          <c:extLst>
            <c:ext xmlns:c16="http://schemas.microsoft.com/office/drawing/2014/chart" uri="{C3380CC4-5D6E-409C-BE32-E72D297353CC}">
              <c16:uniqueId val="{00000002-F69A-4C41-8B8D-E6908A81D819}"/>
            </c:ext>
          </c:extLst>
        </c:ser>
        <c:dLbls>
          <c:dLblPos val="ctr"/>
          <c:showLegendKey val="0"/>
          <c:showVal val="1"/>
          <c:showCatName val="0"/>
          <c:showSerName val="0"/>
          <c:showPercent val="0"/>
          <c:showBubbleSize val="0"/>
        </c:dLbls>
        <c:smooth val="0"/>
        <c:axId val="1587713264"/>
        <c:axId val="1587715664"/>
      </c:lineChart>
      <c:catAx>
        <c:axId val="158771326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400" b="0" i="0" u="none" strike="noStrike" kern="1200" cap="none" spc="0" normalizeH="0" baseline="0">
                <a:solidFill>
                  <a:schemeClr val="dk1">
                    <a:lumMod val="65000"/>
                    <a:lumOff val="35000"/>
                  </a:schemeClr>
                </a:solidFill>
                <a:latin typeface="+mn-lt"/>
                <a:ea typeface="+mn-ea"/>
                <a:cs typeface="+mn-cs"/>
              </a:defRPr>
            </a:pPr>
            <a:endParaRPr lang="zh-TW"/>
          </a:p>
        </c:txPr>
        <c:crossAx val="1587715664"/>
        <c:crosses val="autoZero"/>
        <c:auto val="1"/>
        <c:lblAlgn val="ctr"/>
        <c:lblOffset val="100"/>
        <c:noMultiLvlLbl val="0"/>
      </c:catAx>
      <c:valAx>
        <c:axId val="1587715664"/>
        <c:scaling>
          <c:orientation val="minMax"/>
        </c:scaling>
        <c:delete val="0"/>
        <c:axPos val="l"/>
        <c:majorGridlines>
          <c:spPr>
            <a:ln w="9525" cap="flat" cmpd="sng" algn="ctr">
              <a:solidFill>
                <a:schemeClr val="dk1">
                  <a:lumMod val="15000"/>
                  <a:lumOff val="85000"/>
                  <a:alpha val="54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dk1">
                    <a:lumMod val="65000"/>
                    <a:lumOff val="35000"/>
                  </a:schemeClr>
                </a:solidFill>
                <a:latin typeface="+mn-lt"/>
                <a:ea typeface="+mn-ea"/>
                <a:cs typeface="+mn-cs"/>
              </a:defRPr>
            </a:pPr>
            <a:endParaRPr lang="zh-TW"/>
          </a:p>
        </c:txPr>
        <c:crossAx val="1587713264"/>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dk1">
                  <a:lumMod val="65000"/>
                  <a:lumOff val="35000"/>
                </a:schemeClr>
              </a:solidFill>
              <a:latin typeface="+mn-lt"/>
              <a:ea typeface="+mn-ea"/>
              <a:cs typeface="+mn-cs"/>
            </a:defRPr>
          </a:pPr>
          <a:endParaRPr lang="zh-TW"/>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zh-TW"/>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1" y="0"/>
            <a:ext cx="3078427" cy="513508"/>
          </a:xfrm>
          <a:prstGeom prst="rect">
            <a:avLst/>
          </a:prstGeom>
        </p:spPr>
        <p:txBody>
          <a:bodyPr vert="horz" lIns="94787" tIns="47393" rIns="94787" bIns="47393" rtlCol="0"/>
          <a:lstStyle>
            <a:lvl1pPr algn="l">
              <a:defRPr sz="1200"/>
            </a:lvl1pPr>
          </a:lstStyle>
          <a:p>
            <a:endParaRPr lang="zh-TW" altLang="en-US"/>
          </a:p>
        </p:txBody>
      </p:sp>
      <p:sp>
        <p:nvSpPr>
          <p:cNvPr id="3" name="日期版面配置區 2"/>
          <p:cNvSpPr>
            <a:spLocks noGrp="1"/>
          </p:cNvSpPr>
          <p:nvPr>
            <p:ph type="dt" idx="1"/>
          </p:nvPr>
        </p:nvSpPr>
        <p:spPr>
          <a:xfrm>
            <a:off x="4023993" y="0"/>
            <a:ext cx="3078427" cy="513508"/>
          </a:xfrm>
          <a:prstGeom prst="rect">
            <a:avLst/>
          </a:prstGeom>
        </p:spPr>
        <p:txBody>
          <a:bodyPr vert="horz" lIns="94787" tIns="47393" rIns="94787" bIns="47393" rtlCol="0"/>
          <a:lstStyle>
            <a:lvl1pPr algn="r">
              <a:defRPr sz="1200"/>
            </a:lvl1pPr>
          </a:lstStyle>
          <a:p>
            <a:fld id="{02408E91-B7C8-4FB7-962E-DF61B2E57454}" type="datetimeFigureOut">
              <a:rPr lang="zh-TW" altLang="en-US" smtClean="0"/>
              <a:t>2025/11/5</a:t>
            </a:fld>
            <a:endParaRPr lang="zh-TW" altLang="en-US"/>
          </a:p>
        </p:txBody>
      </p:sp>
      <p:sp>
        <p:nvSpPr>
          <p:cNvPr id="4" name="投影片影像版面配置區 3"/>
          <p:cNvSpPr>
            <a:spLocks noGrp="1" noRot="1" noChangeAspect="1"/>
          </p:cNvSpPr>
          <p:nvPr>
            <p:ph type="sldImg" idx="2"/>
          </p:nvPr>
        </p:nvSpPr>
        <p:spPr>
          <a:xfrm>
            <a:off x="482600" y="1279525"/>
            <a:ext cx="6138863" cy="3452813"/>
          </a:xfrm>
          <a:prstGeom prst="rect">
            <a:avLst/>
          </a:prstGeom>
          <a:noFill/>
          <a:ln w="12700">
            <a:solidFill>
              <a:prstClr val="black"/>
            </a:solidFill>
          </a:ln>
        </p:spPr>
        <p:txBody>
          <a:bodyPr vert="horz" lIns="94787" tIns="47393" rIns="94787" bIns="47393" rtlCol="0" anchor="ctr"/>
          <a:lstStyle/>
          <a:p>
            <a:endParaRPr lang="zh-TW" altLang="en-US"/>
          </a:p>
        </p:txBody>
      </p:sp>
      <p:sp>
        <p:nvSpPr>
          <p:cNvPr id="5" name="備忘稿版面配置區 4"/>
          <p:cNvSpPr>
            <a:spLocks noGrp="1"/>
          </p:cNvSpPr>
          <p:nvPr>
            <p:ph type="body" sz="quarter" idx="3"/>
          </p:nvPr>
        </p:nvSpPr>
        <p:spPr>
          <a:xfrm>
            <a:off x="710407" y="4925408"/>
            <a:ext cx="5683250" cy="4029879"/>
          </a:xfrm>
          <a:prstGeom prst="rect">
            <a:avLst/>
          </a:prstGeom>
        </p:spPr>
        <p:txBody>
          <a:bodyPr vert="horz" lIns="94787" tIns="47393" rIns="94787" bIns="47393"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1" y="9721106"/>
            <a:ext cx="3078427" cy="513507"/>
          </a:xfrm>
          <a:prstGeom prst="rect">
            <a:avLst/>
          </a:prstGeom>
        </p:spPr>
        <p:txBody>
          <a:bodyPr vert="horz" lIns="94787" tIns="47393" rIns="94787" bIns="47393"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4023993" y="9721106"/>
            <a:ext cx="3078427" cy="513507"/>
          </a:xfrm>
          <a:prstGeom prst="rect">
            <a:avLst/>
          </a:prstGeom>
        </p:spPr>
        <p:txBody>
          <a:bodyPr vert="horz" lIns="94787" tIns="47393" rIns="94787" bIns="47393" rtlCol="0" anchor="b"/>
          <a:lstStyle>
            <a:lvl1pPr algn="r">
              <a:defRPr sz="1200"/>
            </a:lvl1pPr>
          </a:lstStyle>
          <a:p>
            <a:fld id="{29664982-EB23-48E1-907B-94C85ACCD34A}" type="slidenum">
              <a:rPr lang="zh-TW" altLang="en-US" smtClean="0"/>
              <a:t>‹#›</a:t>
            </a:fld>
            <a:endParaRPr lang="zh-TW" altLang="en-US"/>
          </a:p>
        </p:txBody>
      </p:sp>
    </p:spTree>
    <p:extLst>
      <p:ext uri="{BB962C8B-B14F-4D97-AF65-F5344CB8AC3E}">
        <p14:creationId xmlns:p14="http://schemas.microsoft.com/office/powerpoint/2010/main" val="42885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500" dirty="0"/>
              <a:t>Good morning everyone.</a:t>
            </a:r>
            <a:br>
              <a:rPr lang="en-US" altLang="zh-TW" sz="1500" dirty="0"/>
            </a:br>
            <a:r>
              <a:rPr lang="en-US" altLang="zh-TW" sz="1500" dirty="0"/>
              <a:t>I’m Jui-Che Huang, Chair of the Local Organizing Committee.</a:t>
            </a:r>
            <a:br>
              <a:rPr lang="en-US" altLang="zh-TW" sz="1500" dirty="0"/>
            </a:br>
            <a:r>
              <a:rPr lang="en-US" altLang="zh-TW" sz="1500" dirty="0"/>
              <a:t>Today, I’m happy to give you a short report about IPAC 2025, which was successfully held in Taipei, Taiwan.</a:t>
            </a:r>
            <a:br>
              <a:rPr lang="en-US" altLang="zh-TW" sz="1500" dirty="0"/>
            </a:br>
            <a:r>
              <a:rPr lang="en-US" altLang="zh-TW" sz="1500" dirty="0"/>
              <a:t>It was the 16th International Particle Accelerator Conference, hosted by the National Synchrotron Radiation Research Center.</a:t>
            </a:r>
            <a:br>
              <a:rPr lang="en-US" altLang="zh-TW" sz="1500" dirty="0"/>
            </a:br>
            <a:r>
              <a:rPr lang="en-US" altLang="zh-TW" sz="1500" dirty="0"/>
              <a:t>In this report, I’ll share some highlights, statistics, and feedback from this exciting event.</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a:t>
            </a:fld>
            <a:endParaRPr lang="zh-TW" altLang="en-US"/>
          </a:p>
        </p:txBody>
      </p:sp>
    </p:spTree>
    <p:extLst>
      <p:ext uri="{BB962C8B-B14F-4D97-AF65-F5344CB8AC3E}">
        <p14:creationId xmlns:p14="http://schemas.microsoft.com/office/powerpoint/2010/main" val="28460145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defRPr/>
            </a:pPr>
            <a:r>
              <a:rPr lang="en-US" altLang="zh-TW" sz="1500" dirty="0"/>
              <a:t>To make information easy to access, IPAC 2025 provided a website, mobile app, e-book conference guide, and a photo book.</a:t>
            </a:r>
            <a:br>
              <a:rPr lang="en-US" altLang="zh-TW" sz="1500" dirty="0"/>
            </a:br>
            <a:r>
              <a:rPr lang="en-US" altLang="zh-TW" sz="1500" dirty="0"/>
              <a:t>Participants and you could simply scan the QR codes to get updates, program details, and event photos.</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10</a:t>
            </a:fld>
            <a:endParaRPr lang="zh-TW" altLang="en-US"/>
          </a:p>
        </p:txBody>
      </p:sp>
    </p:spTree>
    <p:extLst>
      <p:ext uri="{BB962C8B-B14F-4D97-AF65-F5344CB8AC3E}">
        <p14:creationId xmlns:p14="http://schemas.microsoft.com/office/powerpoint/2010/main" val="2363049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This slide shows the main committees and key dates for IPAC 2025.</a:t>
            </a:r>
            <a:br>
              <a:rPr lang="en-US" altLang="zh-TW" sz="1500" dirty="0"/>
            </a:br>
            <a:r>
              <a:rPr lang="en-US" altLang="zh-TW" sz="1500" dirty="0"/>
              <a:t>Important dates included registration, abstract submission, and paper deadlines, all leading to the event in June 2025.</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11</a:t>
            </a:fld>
            <a:endParaRPr lang="zh-TW" altLang="en-US"/>
          </a:p>
        </p:txBody>
      </p:sp>
    </p:spTree>
    <p:extLst>
      <p:ext uri="{BB962C8B-B14F-4D97-AF65-F5344CB8AC3E}">
        <p14:creationId xmlns:p14="http://schemas.microsoft.com/office/powerpoint/2010/main" val="2281945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The strategy for organizing IPAC 2025 has proven highly effective.</a:t>
            </a:r>
            <a:br>
              <a:rPr lang="en-US" altLang="zh-TW" sz="1500" dirty="0"/>
            </a:br>
            <a:r>
              <a:rPr lang="en-US" altLang="zh-TW" sz="1500" dirty="0"/>
              <a:t>We divided our local organizing committee of about 20 people into four teams — Team A, B, C, and D.</a:t>
            </a:r>
            <a:br>
              <a:rPr lang="en-US" altLang="zh-TW" sz="1500" dirty="0"/>
            </a:br>
            <a:r>
              <a:rPr lang="en-US" altLang="zh-TW" sz="1500" dirty="0"/>
              <a:t>Each team had clear responsibilities, such as venue and finance, proceedings and IT, posters and awards, and scientific programs.</a:t>
            </a:r>
            <a:br>
              <a:rPr lang="en-US" altLang="zh-TW" sz="1500" dirty="0"/>
            </a:br>
            <a:r>
              <a:rPr lang="en-US" altLang="zh-TW" sz="1500" dirty="0"/>
              <a:t>We also worked closely with our professional conference organizer and the scientific program chair, Dr. Yoichi Sato from KEK.</a:t>
            </a:r>
            <a:br>
              <a:rPr lang="en-US" altLang="zh-TW" sz="1500" dirty="0"/>
            </a:br>
            <a:r>
              <a:rPr lang="en-US" altLang="zh-TW" sz="1500" dirty="0"/>
              <a:t>With four dedicated teams holding regular monthly meetings, we were able to make steady progress.</a:t>
            </a:r>
            <a:br>
              <a:rPr lang="en-US" altLang="zh-TW" sz="1500" dirty="0"/>
            </a:br>
            <a:r>
              <a:rPr lang="en-US" altLang="zh-TW" sz="1500" dirty="0"/>
              <a:t>As the IPAC’25 coordinator and together with the scientific secretariat, Stella Su, we joined every meeting.</a:t>
            </a:r>
            <a:br>
              <a:rPr lang="en-US" altLang="zh-TW" sz="1500" dirty="0"/>
            </a:br>
            <a:r>
              <a:rPr lang="en-US" altLang="zh-TW" sz="1500" dirty="0"/>
              <a:t>This allowed us to monitor each team’s work and make sure everything stayed on schedule.</a:t>
            </a:r>
            <a:br>
              <a:rPr lang="en-US" altLang="zh-TW" sz="1500" dirty="0"/>
            </a:br>
            <a:r>
              <a:rPr lang="en-US" altLang="zh-TW" sz="1500" dirty="0"/>
              <a:t>This teamwork system worked very well and helped us organize IPAC 2025 smoothly.</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12</a:t>
            </a:fld>
            <a:endParaRPr lang="zh-TW" altLang="en-US"/>
          </a:p>
        </p:txBody>
      </p:sp>
    </p:spTree>
    <p:extLst>
      <p:ext uri="{BB962C8B-B14F-4D97-AF65-F5344CB8AC3E}">
        <p14:creationId xmlns:p14="http://schemas.microsoft.com/office/powerpoint/2010/main" val="3019336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This is our IPAC 2025 Local Organizing Committee team.</a:t>
            </a:r>
            <a:br>
              <a:rPr lang="en-US" altLang="zh-TW" sz="1500" dirty="0"/>
            </a:br>
            <a:r>
              <a:rPr lang="en-US" altLang="zh-TW" sz="1500" dirty="0"/>
              <a:t>You may recognize many familiar faces here.</a:t>
            </a:r>
            <a:br>
              <a:rPr lang="en-US" altLang="zh-TW" sz="1500" dirty="0"/>
            </a:br>
            <a:r>
              <a:rPr lang="en-US" altLang="zh-TW" sz="1500" dirty="0"/>
              <a:t>Together with our PCO members, we had around 50 people providing on-site support during the conference.</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13</a:t>
            </a:fld>
            <a:endParaRPr lang="zh-TW" altLang="en-US"/>
          </a:p>
        </p:txBody>
      </p:sp>
    </p:spTree>
    <p:extLst>
      <p:ext uri="{BB962C8B-B14F-4D97-AF65-F5344CB8AC3E}">
        <p14:creationId xmlns:p14="http://schemas.microsoft.com/office/powerpoint/2010/main" val="620412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This slide shows the preparation timeline for IPAC 2025.</a:t>
            </a:r>
            <a:br>
              <a:rPr lang="en-US" altLang="zh-TW" sz="1500" dirty="0"/>
            </a:br>
            <a:r>
              <a:rPr lang="en-US" altLang="zh-TW" sz="1500" dirty="0"/>
              <a:t>The planning started in 2021 and continued through several key meetings in Taiwan, Japan, and the United States.</a:t>
            </a:r>
            <a:br>
              <a:rPr lang="en-US" altLang="zh-TW" sz="1500" dirty="0"/>
            </a:br>
            <a:r>
              <a:rPr lang="en-US" altLang="zh-TW" sz="1500" dirty="0"/>
              <a:t>Step by step, we opened exhibition and registration, accepted abstracts, and reviewed papers.</a:t>
            </a:r>
            <a:br>
              <a:rPr lang="en-US" altLang="zh-TW" sz="1500" dirty="0"/>
            </a:br>
            <a:r>
              <a:rPr lang="en-US" altLang="zh-TW" sz="1500" dirty="0"/>
              <a:t>All teams worked closely to meet every important deadline, including paper submission and proceeding editing.</a:t>
            </a:r>
            <a:br>
              <a:rPr lang="en-US" altLang="zh-TW" sz="1500" dirty="0"/>
            </a:br>
            <a:r>
              <a:rPr lang="en-US" altLang="zh-TW" sz="1500" dirty="0"/>
              <a:t>Finally, everything came together for the IPAC 2025 conference in June in Taipei.</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14</a:t>
            </a:fld>
            <a:endParaRPr lang="zh-TW" altLang="en-US"/>
          </a:p>
        </p:txBody>
      </p:sp>
    </p:spTree>
    <p:extLst>
      <p:ext uri="{BB962C8B-B14F-4D97-AF65-F5344CB8AC3E}">
        <p14:creationId xmlns:p14="http://schemas.microsoft.com/office/powerpoint/2010/main" val="1925925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From here, I’d like to show some statistics and compare them with previous IPACs.</a:t>
            </a:r>
            <a:br>
              <a:rPr lang="en-US" altLang="zh-TW" sz="1500" dirty="0"/>
            </a:br>
            <a:r>
              <a:rPr lang="en-US" altLang="zh-TW" sz="1500" dirty="0"/>
              <a:t>For IPAC 2025, held in Asia, we received a total of 1,735 abstracts — slightly higher than IPAC 2024 in the Americas, but lower than IPAC 2023 in Europe.</a:t>
            </a:r>
            <a:br>
              <a:rPr lang="en-US" altLang="zh-TW" sz="1500" dirty="0"/>
            </a:br>
            <a:r>
              <a:rPr lang="en-US" altLang="zh-TW" sz="1500" dirty="0"/>
              <a:t>About 29.5 percent of abstracts were withdrawn, which is noticeably higher than in previous years.</a:t>
            </a:r>
            <a:br>
              <a:rPr lang="en-US" altLang="zh-TW" sz="1500" dirty="0"/>
            </a:br>
            <a:r>
              <a:rPr lang="en-US" altLang="zh-TW" sz="1500" dirty="0"/>
              <a:t>In total, we had 1,223 contributions, and around 870 papers were edited by our editorial team.</a:t>
            </a:r>
            <a:br>
              <a:rPr lang="en-US" altLang="zh-TW" sz="1500" dirty="0"/>
            </a:br>
            <a:r>
              <a:rPr lang="en-US" altLang="zh-TW" sz="1500" dirty="0"/>
              <a:t>So, you can say there was a small warning sign in IPAC 2025 — the higher withdrawal rate.</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15</a:t>
            </a:fld>
            <a:endParaRPr lang="zh-TW" altLang="en-US"/>
          </a:p>
        </p:txBody>
      </p:sp>
    </p:spTree>
    <p:extLst>
      <p:ext uri="{BB962C8B-B14F-4D97-AF65-F5344CB8AC3E}">
        <p14:creationId xmlns:p14="http://schemas.microsoft.com/office/powerpoint/2010/main" val="23918722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As I mentioned, we had a pretty good beginning for IPAC 2025.</a:t>
            </a:r>
            <a:br>
              <a:rPr lang="en-US" altLang="zh-TW" sz="1500" dirty="0"/>
            </a:br>
            <a:r>
              <a:rPr lang="en-US" altLang="zh-TW" sz="1500" dirty="0"/>
              <a:t>By the submission deadline, we received 1,688 abstracts, which was quite encouraging.</a:t>
            </a:r>
            <a:br>
              <a:rPr lang="en-US" altLang="zh-TW" sz="1500" dirty="0"/>
            </a:br>
            <a:r>
              <a:rPr lang="en-US" altLang="zh-TW" sz="1500" dirty="0"/>
              <a:t>After the deadline, we also accepted around 50 special requests, bringing the total to 1,735 abstracts.</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16</a:t>
            </a:fld>
            <a:endParaRPr lang="zh-TW" altLang="en-US"/>
          </a:p>
        </p:txBody>
      </p:sp>
    </p:spTree>
    <p:extLst>
      <p:ext uri="{BB962C8B-B14F-4D97-AF65-F5344CB8AC3E}">
        <p14:creationId xmlns:p14="http://schemas.microsoft.com/office/powerpoint/2010/main" val="23565809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This slide shows the distribution of abstract submissions by institution and by country.</a:t>
            </a:r>
          </a:p>
          <a:p>
            <a:pPr defTabSz="947867"/>
            <a:endParaRPr lang="en-US" altLang="zh-TW" sz="1500" dirty="0"/>
          </a:p>
          <a:p>
            <a:pPr defTabSz="947867"/>
            <a:r>
              <a:rPr lang="en-US" altLang="zh-TW" sz="1500" dirty="0"/>
              <a:t>CERN submitted the most abstracts, followed by the University of Science and Technology of China and Brookhaven National Laboratory.</a:t>
            </a:r>
          </a:p>
          <a:p>
            <a:pPr defTabSz="947867"/>
            <a:br>
              <a:rPr lang="en-US" altLang="zh-TW" sz="1500" dirty="0"/>
            </a:br>
            <a:r>
              <a:rPr lang="en-US" altLang="zh-TW" sz="1500" dirty="0"/>
              <a:t>By country, the United States leads, followed by China, Switzerland, Germany, and Japan.</a:t>
            </a:r>
            <a:br>
              <a:rPr lang="en-US" altLang="zh-TW" sz="1500" dirty="0"/>
            </a:br>
            <a:r>
              <a:rPr lang="en-US" altLang="zh-TW" sz="1500" dirty="0"/>
              <a:t>We can see strong participation from both Asia and Europe in IPAC 2025.</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17</a:t>
            </a:fld>
            <a:endParaRPr lang="zh-TW" altLang="en-US"/>
          </a:p>
        </p:txBody>
      </p:sp>
    </p:spTree>
    <p:extLst>
      <p:ext uri="{BB962C8B-B14F-4D97-AF65-F5344CB8AC3E}">
        <p14:creationId xmlns:p14="http://schemas.microsoft.com/office/powerpoint/2010/main" val="20165726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The real problem we faced was the uncertainty of participation from the United States and China.</a:t>
            </a:r>
            <a:br>
              <a:rPr lang="en-US" altLang="zh-TW" sz="1500" dirty="0"/>
            </a:br>
            <a:r>
              <a:rPr lang="en-US" altLang="zh-TW" sz="1500" dirty="0"/>
              <a:t>This caused several last-minute cancellations, making it very difficult to schedule the program.</a:t>
            </a:r>
            <a:br>
              <a:rPr lang="en-US" altLang="zh-TW" sz="1500" dirty="0"/>
            </a:br>
            <a:r>
              <a:rPr lang="en-US" altLang="zh-TW" sz="1500" dirty="0"/>
              <a:t>As you can see from the table, we had to find many substitute speakers from our backup list.</a:t>
            </a:r>
            <a:br>
              <a:rPr lang="en-US" altLang="zh-TW" sz="1500" dirty="0"/>
            </a:br>
            <a:r>
              <a:rPr lang="en-US" altLang="zh-TW" sz="1500" dirty="0"/>
              <a:t>Some presenters couldn’t get permission from their facilities, some couldn’t obtain visas, and one requested a change in the talk schedule.</a:t>
            </a:r>
          </a:p>
          <a:p>
            <a:pPr defTabSz="947867"/>
            <a:br>
              <a:rPr lang="en-US" altLang="zh-TW" sz="1500" dirty="0"/>
            </a:br>
            <a:r>
              <a:rPr lang="en-US" altLang="zh-TW" sz="1500" dirty="0"/>
              <a:t>For future conference organizers, please take note — due to tighter information security and cybersecurity controls in many institutions, meeting notifications and email communications were often delayed.</a:t>
            </a:r>
            <a:br>
              <a:rPr lang="en-US" altLang="zh-TW" sz="1500" dirty="0"/>
            </a:br>
            <a:r>
              <a:rPr lang="en-US" altLang="zh-TW" sz="1500" dirty="0"/>
              <a:t>This really affected coordination efficiency.</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18</a:t>
            </a:fld>
            <a:endParaRPr lang="zh-TW" altLang="en-US"/>
          </a:p>
        </p:txBody>
      </p:sp>
    </p:spTree>
    <p:extLst>
      <p:ext uri="{BB962C8B-B14F-4D97-AF65-F5344CB8AC3E}">
        <p14:creationId xmlns:p14="http://schemas.microsoft.com/office/powerpoint/2010/main" val="41906170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This is the scientific program of IPAC 2025.</a:t>
            </a:r>
            <a:br>
              <a:rPr lang="en-US" altLang="zh-TW" sz="1500" dirty="0"/>
            </a:br>
            <a:r>
              <a:rPr lang="en-US" altLang="zh-TW" sz="1500" dirty="0"/>
              <a:t>The conference covered a wide range of topics, including accelerators, beam physics, and new technologies.</a:t>
            </a:r>
            <a:br>
              <a:rPr lang="en-US" altLang="zh-TW" sz="1500" dirty="0"/>
            </a:br>
            <a:r>
              <a:rPr lang="en-US" altLang="zh-TW" sz="1500" dirty="0"/>
              <a:t>The program was completed just before printing — it was challenging because of many last-minute changes and uncertainties.</a:t>
            </a:r>
            <a:endParaRPr lang="zh-TW" altLang="en-US" sz="1500" dirty="0"/>
          </a:p>
          <a:p>
            <a:endParaRPr lang="zh-TW" altLang="en-US"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19</a:t>
            </a:fld>
            <a:endParaRPr lang="zh-TW" altLang="en-US"/>
          </a:p>
        </p:txBody>
      </p:sp>
    </p:spTree>
    <p:extLst>
      <p:ext uri="{BB962C8B-B14F-4D97-AF65-F5344CB8AC3E}">
        <p14:creationId xmlns:p14="http://schemas.microsoft.com/office/powerpoint/2010/main" val="1342706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500" dirty="0"/>
              <a:t>Hosting such a big international conference brings many benefits.</a:t>
            </a:r>
            <a:br>
              <a:rPr lang="en-US" altLang="zh-TW" sz="1500" dirty="0"/>
            </a:br>
            <a:r>
              <a:rPr lang="en-US" altLang="zh-TW" sz="1500" dirty="0"/>
              <a:t>We gained valuable experience, built stronger global connections, and showed Tawin's innovation, teamwork, and excellence.</a:t>
            </a:r>
            <a:br>
              <a:rPr lang="en-US" altLang="zh-TW" sz="1500" dirty="0"/>
            </a:br>
            <a:r>
              <a:rPr lang="en-US" altLang="zh-TW" sz="1500" dirty="0"/>
              <a:t>Through this event, we strengthened international collaboration and inspired the next generation of talent.</a:t>
            </a:r>
          </a:p>
          <a:p>
            <a:br>
              <a:rPr lang="en-US" altLang="zh-TW" sz="1500" dirty="0"/>
            </a:br>
            <a:r>
              <a:rPr lang="en-US" altLang="zh-TW" sz="1500" dirty="0"/>
              <a:t>Now, please join me as I share the story of IPAC 2025.</a:t>
            </a:r>
            <a:br>
              <a:rPr lang="en-US" altLang="zh-TW" sz="1500" dirty="0"/>
            </a:b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2</a:t>
            </a:fld>
            <a:endParaRPr lang="zh-TW" altLang="en-US"/>
          </a:p>
        </p:txBody>
      </p:sp>
    </p:spTree>
    <p:extLst>
      <p:ext uri="{BB962C8B-B14F-4D97-AF65-F5344CB8AC3E}">
        <p14:creationId xmlns:p14="http://schemas.microsoft.com/office/powerpoint/2010/main" val="1071525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For oral presentations, we originally had 90 talks, but after some withdrawals, the final number was 84.</a:t>
            </a:r>
            <a:br>
              <a:rPr lang="en-US" altLang="zh-TW" sz="1500" dirty="0"/>
            </a:br>
            <a:r>
              <a:rPr lang="en-US" altLang="zh-TW" sz="1500" dirty="0"/>
              <a:t>The regional distribution stayed balanced, with about 36 percent from Asia, 37 percent from Europe, and 27 percent from the Americas.</a:t>
            </a:r>
            <a:br>
              <a:rPr lang="en-US" altLang="zh-TW" sz="1500" dirty="0"/>
            </a:br>
            <a:r>
              <a:rPr lang="en-US" altLang="zh-TW" sz="1500" dirty="0"/>
              <a:t>Around 13 percent of the speakers were female.</a:t>
            </a:r>
            <a:br>
              <a:rPr lang="en-US" altLang="zh-TW" sz="1500" dirty="0"/>
            </a:br>
            <a:r>
              <a:rPr lang="en-US" altLang="zh-TW" sz="1500" dirty="0"/>
              <a:t>Because the program changed so often, keeping a perfect balance was not our first priority.</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20</a:t>
            </a:fld>
            <a:endParaRPr lang="zh-TW" altLang="en-US"/>
          </a:p>
        </p:txBody>
      </p:sp>
    </p:spTree>
    <p:extLst>
      <p:ext uri="{BB962C8B-B14F-4D97-AF65-F5344CB8AC3E}">
        <p14:creationId xmlns:p14="http://schemas.microsoft.com/office/powerpoint/2010/main" val="37303993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IPAC 2025 took place at two fantastic venues — the Taipei International Convention Center and the Taipei World Trade Center!</a:t>
            </a:r>
            <a:br>
              <a:rPr lang="en-US" altLang="zh-TW" sz="1500" dirty="0"/>
            </a:br>
            <a:r>
              <a:rPr lang="en-US" altLang="zh-TW" sz="1500" dirty="0"/>
              <a:t>Right in the heart of Taipei, they offered great convenience and an exciting atmosphere for everyone.</a:t>
            </a:r>
          </a:p>
          <a:p>
            <a:pPr defTabSz="947867"/>
            <a:br>
              <a:rPr lang="en-US" altLang="zh-TW" sz="1500" dirty="0"/>
            </a:br>
            <a:r>
              <a:rPr lang="en-US" altLang="zh-TW" sz="1500" dirty="0"/>
              <a:t>It was the perfect setting for science, connection, and collaboration.</a:t>
            </a:r>
            <a:br>
              <a:rPr lang="en-US" altLang="zh-TW" sz="1500" dirty="0"/>
            </a:br>
            <a:r>
              <a:rPr lang="en-US" altLang="zh-TW" sz="1500" dirty="0"/>
              <a:t>Now, let’s take a closer look at some of the key conference statistics.</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21</a:t>
            </a:fld>
            <a:endParaRPr lang="zh-TW" altLang="en-US"/>
          </a:p>
        </p:txBody>
      </p:sp>
    </p:spTree>
    <p:extLst>
      <p:ext uri="{BB962C8B-B14F-4D97-AF65-F5344CB8AC3E}">
        <p14:creationId xmlns:p14="http://schemas.microsoft.com/office/powerpoint/2010/main" val="40139729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IPAC 2025 brought together 1000 participants from 37 countries — a truly international gathering.</a:t>
            </a:r>
            <a:br>
              <a:rPr lang="en-US" altLang="zh-TW" sz="1500" dirty="0"/>
            </a:br>
            <a:r>
              <a:rPr lang="en-US" altLang="zh-TW" sz="1500" dirty="0"/>
              <a:t>Around 900 were international attendees, and about 100 came from Taiwan.</a:t>
            </a:r>
          </a:p>
          <a:p>
            <a:pPr defTabSz="947867"/>
            <a:br>
              <a:rPr lang="en-US" altLang="zh-TW" sz="1500" dirty="0"/>
            </a:br>
            <a:r>
              <a:rPr lang="en-US" altLang="zh-TW" sz="1500" dirty="0"/>
              <a:t>We had a diverse mix of students, researchers, and exhibitors — including 79 granted students, 91 paying students, and over 100 exhibitors.</a:t>
            </a:r>
          </a:p>
          <a:p>
            <a:pPr defTabSz="947867"/>
            <a:r>
              <a:rPr lang="en-US" altLang="zh-TW" sz="1500" dirty="0"/>
              <a:t>It was exciting to see strong participation from across the accelerator community, even under today’s complex international situation.</a:t>
            </a:r>
          </a:p>
          <a:p>
            <a:pPr defTabSz="947867"/>
            <a:r>
              <a:rPr lang="en-US" altLang="zh-TW" sz="1500" dirty="0"/>
              <a:t>In terms of gender balance, about seventy-six percent were male and seventeen percent were female — and we hope to see this number continue to rise in future IPACs.</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22</a:t>
            </a:fld>
            <a:endParaRPr lang="zh-TW" altLang="en-US"/>
          </a:p>
        </p:txBody>
      </p:sp>
    </p:spTree>
    <p:extLst>
      <p:ext uri="{BB962C8B-B14F-4D97-AF65-F5344CB8AC3E}">
        <p14:creationId xmlns:p14="http://schemas.microsoft.com/office/powerpoint/2010/main" val="2050909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When we look into the details, we can see that the participation pattern at IPAC 2025 is quite different from previous years.</a:t>
            </a:r>
            <a:br>
              <a:rPr lang="en-US" altLang="zh-TW" sz="1500" dirty="0"/>
            </a:br>
            <a:r>
              <a:rPr lang="en-US" altLang="zh-TW" sz="1500" dirty="0"/>
              <a:t>Japan took the top spot this time, with 155 registered participants, followed closely by Taiwan with 147, and Germany with 124.</a:t>
            </a:r>
            <a:br>
              <a:rPr lang="en-US" altLang="zh-TW" sz="1500" dirty="0"/>
            </a:br>
            <a:r>
              <a:rPr lang="en-US" altLang="zh-TW" sz="1500" dirty="0"/>
              <a:t>The United States ranked fourth, and Switzerland fifth.</a:t>
            </a:r>
            <a:br>
              <a:rPr lang="en-US" altLang="zh-TW" sz="1500" dirty="0"/>
            </a:b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23</a:t>
            </a:fld>
            <a:endParaRPr lang="zh-TW" altLang="en-US"/>
          </a:p>
        </p:txBody>
      </p:sp>
    </p:spTree>
    <p:extLst>
      <p:ext uri="{BB962C8B-B14F-4D97-AF65-F5344CB8AC3E}">
        <p14:creationId xmlns:p14="http://schemas.microsoft.com/office/powerpoint/2010/main" val="29805276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This year, IPAC 2025 had good industrial participation, with 70 companies joining the exhibition, including a Taiwan consortium with eight booths.</a:t>
            </a:r>
          </a:p>
          <a:p>
            <a:pPr defTabSz="947867"/>
            <a:br>
              <a:rPr lang="en-US" altLang="zh-TW" sz="1500" dirty="0"/>
            </a:br>
            <a:r>
              <a:rPr lang="en-US" altLang="zh-TW" sz="1500" dirty="0"/>
              <a:t>We also had three media partners — CERN Courier, PRAB/APS Journal, and IOP — and four institutional exhibitors , include future IPAC hosts.</a:t>
            </a:r>
          </a:p>
          <a:p>
            <a:pPr defTabSz="947867"/>
            <a:br>
              <a:rPr lang="en-US" altLang="zh-TW" sz="1500" dirty="0"/>
            </a:br>
            <a:r>
              <a:rPr lang="en-US" altLang="zh-TW" sz="1500" dirty="0"/>
              <a:t>In total, we secured one platinum, six gold, and three silver sponsors.</a:t>
            </a:r>
          </a:p>
          <a:p>
            <a:pPr defTabSz="947867"/>
            <a:br>
              <a:rPr lang="en-US" altLang="zh-TW" sz="1500" dirty="0"/>
            </a:br>
            <a:r>
              <a:rPr lang="en-US" altLang="zh-TW" sz="1500" dirty="0"/>
              <a:t>Even though a 3 booths couldn’t attend, the overall industry engagement was very positive.</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24</a:t>
            </a:fld>
            <a:endParaRPr lang="zh-TW" altLang="en-US"/>
          </a:p>
        </p:txBody>
      </p:sp>
    </p:spTree>
    <p:extLst>
      <p:ext uri="{BB962C8B-B14F-4D97-AF65-F5344CB8AC3E}">
        <p14:creationId xmlns:p14="http://schemas.microsoft.com/office/powerpoint/2010/main" val="39444355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When we look at the booth sales trend, the growth was a bit slower this year compared with IPAC 2023 and 2024.</a:t>
            </a:r>
          </a:p>
          <a:p>
            <a:br>
              <a:rPr lang="en-US" altLang="zh-TW" dirty="0"/>
            </a:br>
            <a:r>
              <a:rPr lang="en-US" altLang="zh-TW" dirty="0"/>
              <a:t>We reached sixty-five booths by May — lower than previous years — showing that it was not easy to sell in the current environment.</a:t>
            </a:r>
          </a:p>
          <a:p>
            <a:br>
              <a:rPr lang="en-US" altLang="zh-TW" dirty="0"/>
            </a:br>
            <a:r>
              <a:rPr lang="en-US" altLang="zh-TW" dirty="0"/>
              <a:t>However, the feedback from vendors was very good.</a:t>
            </a:r>
          </a:p>
          <a:p>
            <a:endParaRPr lang="en-US" altLang="zh-TW" dirty="0"/>
          </a:p>
          <a:p>
            <a:r>
              <a:rPr lang="en-US" altLang="zh-TW" dirty="0"/>
              <a:t>They appreciated the local support, venue setup, and foods throughout the week.</a:t>
            </a:r>
            <a:endParaRPr lang="zh-TW" altLang="en-US"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25</a:t>
            </a:fld>
            <a:endParaRPr lang="zh-TW" altLang="en-US"/>
          </a:p>
        </p:txBody>
      </p:sp>
    </p:spTree>
    <p:extLst>
      <p:ext uri="{BB962C8B-B14F-4D97-AF65-F5344CB8AC3E}">
        <p14:creationId xmlns:p14="http://schemas.microsoft.com/office/powerpoint/2010/main" val="8741778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One of the important tasks for NSRRC in hosting IPAC 2025 was to help Taiwan’s industry enter the IPAC community.</a:t>
            </a:r>
            <a:br>
              <a:rPr lang="en-US" altLang="zh-TW" sz="1500" dirty="0"/>
            </a:br>
            <a:r>
              <a:rPr lang="en-US" altLang="zh-TW" sz="1500" dirty="0"/>
              <a:t>It was not easy at first, since most Taiwan companies are not familiar with the accelerator field — their main strength is in the semiconductor industry.</a:t>
            </a:r>
            <a:br>
              <a:rPr lang="en-US" altLang="zh-TW" sz="1500" dirty="0"/>
            </a:br>
            <a:r>
              <a:rPr lang="en-US" altLang="zh-TW" sz="1500" dirty="0"/>
              <a:t>Through our effort, nine companies joined together to form the Taiwan Pavilion.</a:t>
            </a:r>
            <a:br>
              <a:rPr lang="en-US" altLang="zh-TW" sz="1500" dirty="0"/>
            </a:br>
            <a:r>
              <a:rPr lang="en-US" altLang="zh-TW" sz="1500" dirty="0"/>
              <a:t>This pavilion showcased Taiwan’s industrial strength and teamwork, promoted the ‘Made in Taiwan’ spirit, and became one of the highlights of the exhibition — also bringing financial benefits to the conference.</a:t>
            </a:r>
          </a:p>
          <a:p>
            <a:endParaRPr lang="zh-TW" altLang="en-US"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26</a:t>
            </a:fld>
            <a:endParaRPr lang="zh-TW" altLang="en-US"/>
          </a:p>
        </p:txBody>
      </p:sp>
    </p:spTree>
    <p:extLst>
      <p:ext uri="{BB962C8B-B14F-4D97-AF65-F5344CB8AC3E}">
        <p14:creationId xmlns:p14="http://schemas.microsoft.com/office/powerpoint/2010/main" val="24092697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Thank you very much to all our sponsors for their generous support.</a:t>
            </a:r>
          </a:p>
          <a:p>
            <a:pPr defTabSz="947867"/>
            <a:br>
              <a:rPr lang="en-US" altLang="zh-TW" sz="1500" dirty="0"/>
            </a:br>
            <a:r>
              <a:rPr lang="en-US" altLang="zh-TW" sz="1500" dirty="0"/>
              <a:t>This sponsor wall represents the many partners who helped make IPAC 2025 possible.</a:t>
            </a:r>
          </a:p>
          <a:p>
            <a:pPr defTabSz="947867"/>
            <a:br>
              <a:rPr lang="en-US" altLang="zh-TW" sz="1500" dirty="0"/>
            </a:br>
            <a:r>
              <a:rPr lang="en-US" altLang="zh-TW" sz="1500" dirty="0"/>
              <a:t>It was also one of our highest-risk tasks — we had to double- and triple-check every logo and name to ensure complete accuracy.</a:t>
            </a:r>
          </a:p>
          <a:p>
            <a:pPr defTabSz="947867"/>
            <a:br>
              <a:rPr lang="en-US" altLang="zh-TW" sz="1500" dirty="0"/>
            </a:br>
            <a:r>
              <a:rPr lang="en-US" altLang="zh-TW" sz="1500" dirty="0"/>
              <a:t>Thanks to the great teamwork, everything was finally correct and beautifully presented.</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27</a:t>
            </a:fld>
            <a:endParaRPr lang="zh-TW" altLang="en-US"/>
          </a:p>
        </p:txBody>
      </p:sp>
    </p:spTree>
    <p:extLst>
      <p:ext uri="{BB962C8B-B14F-4D97-AF65-F5344CB8AC3E}">
        <p14:creationId xmlns:p14="http://schemas.microsoft.com/office/powerpoint/2010/main" val="1754606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For IPAC 2025, we focused on practical and meaningful conference gifts instead of luxury items.</a:t>
            </a:r>
            <a:br>
              <a:rPr lang="en-US" altLang="zh-TW" sz="1500" dirty="0"/>
            </a:br>
            <a:r>
              <a:rPr lang="en-US" altLang="zh-TW" sz="1500" dirty="0"/>
              <a:t>We introduced a stainless-steel sports bottle to promote sustainability and reduce the use of paper cups during the event.</a:t>
            </a:r>
          </a:p>
          <a:p>
            <a:pPr defTabSz="947867"/>
            <a:br>
              <a:rPr lang="en-US" altLang="zh-TW" sz="1500" dirty="0"/>
            </a:br>
            <a:r>
              <a:rPr lang="en-US" altLang="zh-TW" sz="1500" dirty="0"/>
              <a:t>To make the exhibition more engaging, we created the ‘Exhibition Passport’ — participants collected stamps by visiting booths.</a:t>
            </a:r>
          </a:p>
          <a:p>
            <a:pPr defTabSz="947867"/>
            <a:endParaRPr lang="en-US" altLang="zh-TW" sz="1500" dirty="0"/>
          </a:p>
          <a:p>
            <a:pPr defTabSz="947867"/>
            <a:r>
              <a:rPr lang="en-US" altLang="zh-TW" sz="1500" dirty="0"/>
              <a:t>At IPAC 2025, we featured Taiwan’s unique wildlife — the Blue Magpie, Cherry Salmon, and Black Bear — in our exhibition design.</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28</a:t>
            </a:fld>
            <a:endParaRPr lang="zh-TW" altLang="en-US"/>
          </a:p>
        </p:txBody>
      </p:sp>
    </p:spTree>
    <p:extLst>
      <p:ext uri="{BB962C8B-B14F-4D97-AF65-F5344CB8AC3E}">
        <p14:creationId xmlns:p14="http://schemas.microsoft.com/office/powerpoint/2010/main" val="15968753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On June 1st, 2025, </a:t>
            </a:r>
            <a:r>
              <a:rPr lang="fr-FR" altLang="zh-TW" sz="1500" dirty="0"/>
              <a:t>IPAC’25 opened in Taipei.</a:t>
            </a:r>
          </a:p>
          <a:p>
            <a:pPr defTabSz="947867"/>
            <a:r>
              <a:rPr lang="en-US" altLang="zh-TW" sz="1500" dirty="0"/>
              <a:t>We welcomed scientists and engineers from around the world — kicking off an inspiring week of innovation and collaboration!</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29</a:t>
            </a:fld>
            <a:endParaRPr lang="zh-TW" altLang="en-US"/>
          </a:p>
        </p:txBody>
      </p:sp>
    </p:spTree>
    <p:extLst>
      <p:ext uri="{BB962C8B-B14F-4D97-AF65-F5344CB8AC3E}">
        <p14:creationId xmlns:p14="http://schemas.microsoft.com/office/powerpoint/2010/main" val="2440398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500" dirty="0"/>
              <a:t>Next, I’d like to introduce our host institution — the National Synchrotron Radiation Research Center, or NSRRC.</a:t>
            </a:r>
            <a:br>
              <a:rPr lang="en-US" altLang="zh-TW" sz="1500" dirty="0"/>
            </a:br>
            <a:br>
              <a:rPr lang="en-US" altLang="zh-TW" sz="1500" dirty="0"/>
            </a:br>
            <a:r>
              <a:rPr lang="en-US" altLang="zh-TW" sz="1500" dirty="0"/>
              <a:t>The center is located in Hsinchu Science Park, Here, many of semiconductor companies are based.</a:t>
            </a:r>
            <a:br>
              <a:rPr lang="en-US" altLang="zh-TW" sz="1500" dirty="0"/>
            </a:br>
            <a:r>
              <a:rPr lang="en-US" altLang="zh-TW" sz="1500" dirty="0"/>
              <a:t>The NSRRC operates the Taiwan Photon Source, shown in this picture.</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a:t>
            </a:fld>
            <a:endParaRPr lang="zh-TW" altLang="en-US"/>
          </a:p>
        </p:txBody>
      </p:sp>
    </p:spTree>
    <p:extLst>
      <p:ext uri="{BB962C8B-B14F-4D97-AF65-F5344CB8AC3E}">
        <p14:creationId xmlns:p14="http://schemas.microsoft.com/office/powerpoint/2010/main" val="24034115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The conference is about taking off — please fasten your seatbelts… and switch your conference mode ON!</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30</a:t>
            </a:fld>
            <a:endParaRPr lang="zh-TW" altLang="en-US"/>
          </a:p>
        </p:txBody>
      </p:sp>
    </p:spTree>
    <p:extLst>
      <p:ext uri="{BB962C8B-B14F-4D97-AF65-F5344CB8AC3E}">
        <p14:creationId xmlns:p14="http://schemas.microsoft.com/office/powerpoint/2010/main" val="35958334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Welcome to the exhibition — where science meets business… and sometimes free coffee! </a:t>
            </a:r>
            <a:br>
              <a:rPr lang="en-US" altLang="zh-TW" sz="1500" dirty="0"/>
            </a:br>
            <a:r>
              <a:rPr lang="en-US" altLang="zh-TW" sz="1500" dirty="0"/>
              <a:t>Let’s explore the booths, meet the exhibitors, and collect those stamps for your IPAC gifts!</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31</a:t>
            </a:fld>
            <a:endParaRPr lang="zh-TW" altLang="en-US"/>
          </a:p>
        </p:txBody>
      </p:sp>
    </p:spTree>
    <p:extLst>
      <p:ext uri="{BB962C8B-B14F-4D97-AF65-F5344CB8AC3E}">
        <p14:creationId xmlns:p14="http://schemas.microsoft.com/office/powerpoint/2010/main" val="16600091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In every war movie, before the battle begins, the general gives an inspiring speech. </a:t>
            </a:r>
          </a:p>
          <a:p>
            <a:pPr defTabSz="947867"/>
            <a:r>
              <a:rPr lang="en-US" altLang="zh-TW" sz="1500" dirty="0"/>
              <a:t>Same here — it’s time for our morning pep talk! A few words to lift the team’s spirit… </a:t>
            </a:r>
          </a:p>
          <a:p>
            <a:pPr defTabSz="947867"/>
            <a:endParaRPr lang="en-US" altLang="zh-TW" sz="1500" dirty="0"/>
          </a:p>
          <a:p>
            <a:pPr defTabSz="947867"/>
            <a:r>
              <a:rPr lang="en-US" altLang="zh-TW" sz="1500" dirty="0"/>
              <a:t>No coffee in the picture and maybe a reminder to grab some coffee first!</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32</a:t>
            </a:fld>
            <a:endParaRPr lang="zh-TW" altLang="en-US"/>
          </a:p>
        </p:txBody>
      </p:sp>
    </p:spTree>
    <p:extLst>
      <p:ext uri="{BB962C8B-B14F-4D97-AF65-F5344CB8AC3E}">
        <p14:creationId xmlns:p14="http://schemas.microsoft.com/office/powerpoint/2010/main" val="1765754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Here’s another control center — the JACoW team in action! </a:t>
            </a:r>
          </a:p>
          <a:p>
            <a:pPr defTabSz="947867"/>
            <a:r>
              <a:rPr lang="en-US" altLang="zh-TW" sz="1500" dirty="0"/>
              <a:t>While others enjoy the conference, this crew works tirelessly behind the scenes to keep everything running smoothly.</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33</a:t>
            </a:fld>
            <a:endParaRPr lang="zh-TW" altLang="en-US"/>
          </a:p>
        </p:txBody>
      </p:sp>
    </p:spTree>
    <p:extLst>
      <p:ext uri="{BB962C8B-B14F-4D97-AF65-F5344CB8AC3E}">
        <p14:creationId xmlns:p14="http://schemas.microsoft.com/office/powerpoint/2010/main" val="36792021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I must say, this is my favorite part of IPAC! We put a lot of effort into creating the best dining experience for our distinguished 800 guests — a perfect evening to relax, connect, and celebrate together.</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34</a:t>
            </a:fld>
            <a:endParaRPr lang="zh-TW" altLang="en-US"/>
          </a:p>
        </p:txBody>
      </p:sp>
    </p:spTree>
    <p:extLst>
      <p:ext uri="{BB962C8B-B14F-4D97-AF65-F5344CB8AC3E}">
        <p14:creationId xmlns:p14="http://schemas.microsoft.com/office/powerpoint/2010/main" val="35898479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500" dirty="0"/>
              <a:t>Here’s a quick snapshot of IPAC’25 — a week full of energy and collaboration!</a:t>
            </a:r>
            <a:br>
              <a:rPr lang="en-US" altLang="zh-TW" sz="1500" dirty="0"/>
            </a:br>
            <a:r>
              <a:rPr lang="en-US" altLang="zh-TW" sz="1500" dirty="0"/>
              <a:t>We had productive research sessions, engaging satellite meetings, and lively sponsor presentations.</a:t>
            </a:r>
            <a:br>
              <a:rPr lang="en-US" altLang="zh-TW" sz="1500" dirty="0"/>
            </a:br>
            <a:r>
              <a:rPr lang="en-US" altLang="zh-TW" sz="1500" dirty="0"/>
              <a:t>The poster sessions were packed with great discussions, the entertainment talk added fun to the program, and of course — the conference banquet brought everyone together to celebrate in style!</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35</a:t>
            </a:fld>
            <a:endParaRPr lang="zh-TW" altLang="en-US"/>
          </a:p>
        </p:txBody>
      </p:sp>
    </p:spTree>
    <p:extLst>
      <p:ext uri="{BB962C8B-B14F-4D97-AF65-F5344CB8AC3E}">
        <p14:creationId xmlns:p14="http://schemas.microsoft.com/office/powerpoint/2010/main" val="18078459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500" dirty="0"/>
              <a:t>IPAC’25 featured a half-day guided tour to explore Taiwan’s cutting-edge accelerator facilities.</a:t>
            </a:r>
          </a:p>
          <a:p>
            <a:br>
              <a:rPr lang="en-US" altLang="zh-TW" sz="1500" dirty="0"/>
            </a:br>
            <a:r>
              <a:rPr lang="en-US" altLang="zh-TW" sz="1500" dirty="0"/>
              <a:t>Over 150 participants visited the Taiwan Photon Source to see the latest scientific and technological developments, while another 100 joined the Heavy Ion Cancer Therapy Center tour to learn about accelerator-based cancer treatment.</a:t>
            </a:r>
          </a:p>
          <a:p>
            <a:br>
              <a:rPr lang="en-US" altLang="zh-TW" sz="1500" dirty="0"/>
            </a:br>
            <a:r>
              <a:rPr lang="en-US" altLang="zh-TW" sz="1500" dirty="0"/>
              <a:t>To ensure attendance, we introduced a small NT$600 fee — and it worked perfectly!</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36</a:t>
            </a:fld>
            <a:endParaRPr lang="zh-TW" altLang="en-US"/>
          </a:p>
        </p:txBody>
      </p:sp>
    </p:spTree>
    <p:extLst>
      <p:ext uri="{BB962C8B-B14F-4D97-AF65-F5344CB8AC3E}">
        <p14:creationId xmlns:p14="http://schemas.microsoft.com/office/powerpoint/2010/main" val="32553117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Now let’s move on to the lessons learned from IPAC’25 — yes, the part where we realize what not to do next time!</a:t>
            </a:r>
          </a:p>
          <a:p>
            <a:pPr defTabSz="947867"/>
            <a:endParaRPr lang="en-US" altLang="zh-TW" sz="1500" dirty="0"/>
          </a:p>
          <a:p>
            <a:pPr defTabSz="947867"/>
            <a:r>
              <a:rPr lang="en-US" altLang="zh-TW" sz="1500" dirty="0"/>
              <a:t>First, about the poster policy — we learned that each editor can handle about five to eight papers a day, which sounds fine… until you multiply that by hundreds. </a:t>
            </a:r>
          </a:p>
          <a:p>
            <a:pPr defTabSz="947867"/>
            <a:r>
              <a:rPr lang="en-US" altLang="zh-TW" sz="1500" dirty="0"/>
              <a:t>So, setting limits is key! For IPAC’25, each delegate could present up to four posters — and anyone going beyond that, well, had to pay a little ‘fee.’ </a:t>
            </a:r>
          </a:p>
          <a:p>
            <a:pPr defTabSz="947867"/>
            <a:r>
              <a:rPr lang="en-US" altLang="zh-TW" sz="1500" dirty="0"/>
              <a:t>We had 15 people who just want to pay and sharing their works!</a:t>
            </a:r>
          </a:p>
          <a:p>
            <a:pPr defTabSz="947867"/>
            <a:endParaRPr lang="en-US" altLang="zh-TW" sz="1500" dirty="0"/>
          </a:p>
          <a:p>
            <a:pPr defTabSz="947867"/>
            <a:r>
              <a:rPr lang="en-US" altLang="zh-TW" sz="1500" dirty="0"/>
              <a:t>Next, registration — some participants, especially from certain countries, had travel uncertainties, leading to over a hundred refunds. </a:t>
            </a:r>
          </a:p>
          <a:p>
            <a:pPr defTabSz="947867"/>
            <a:r>
              <a:rPr lang="en-US" altLang="zh-TW" sz="1500" dirty="0"/>
              <a:t>But we also had 40 people who registered on-site — talk about last-minute decision-making!</a:t>
            </a:r>
          </a:p>
          <a:p>
            <a:endParaRPr lang="en-US" altLang="zh-TW" dirty="0"/>
          </a:p>
          <a:p>
            <a:endParaRPr lang="zh-TW" altLang="en-US"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37</a:t>
            </a:fld>
            <a:endParaRPr lang="zh-TW" altLang="en-US"/>
          </a:p>
        </p:txBody>
      </p:sp>
    </p:spTree>
    <p:extLst>
      <p:ext uri="{BB962C8B-B14F-4D97-AF65-F5344CB8AC3E}">
        <p14:creationId xmlns:p14="http://schemas.microsoft.com/office/powerpoint/2010/main" val="27230247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On peer review, the Light Peer Review system worked well overall, but not perfectly. </a:t>
            </a:r>
          </a:p>
          <a:p>
            <a:pPr defTabSz="947867"/>
            <a:r>
              <a:rPr lang="en-US" altLang="zh-TW" sz="1500" dirty="0"/>
              <a:t>We had many volunteers, but also many polite ‘no thank-</a:t>
            </a:r>
            <a:r>
              <a:rPr lang="en-US" altLang="zh-TW" sz="1500" dirty="0" err="1"/>
              <a:t>yous</a:t>
            </a:r>
            <a:r>
              <a:rPr lang="en-US" altLang="zh-TW" sz="1500" dirty="0"/>
              <a:t>.’ </a:t>
            </a:r>
          </a:p>
          <a:p>
            <a:pPr defTabSz="947867"/>
            <a:endParaRPr lang="en-US" altLang="zh-TW" sz="1500" dirty="0"/>
          </a:p>
          <a:p>
            <a:pPr defTabSz="947867"/>
            <a:r>
              <a:rPr lang="en-US" altLang="zh-TW" sz="1500" dirty="0"/>
              <a:t>And a few people got too involved, taking on multiple papers — definitely a sign we need clearer rules next time.</a:t>
            </a:r>
          </a:p>
          <a:p>
            <a:pPr defTabSz="947867"/>
            <a:endParaRPr lang="en-US" altLang="zh-TW" sz="1500" dirty="0"/>
          </a:p>
          <a:p>
            <a:pPr defTabSz="947867"/>
            <a:r>
              <a:rPr lang="en-US" altLang="zh-TW" sz="1500" dirty="0"/>
              <a:t>And finally, email and system issues — our messages sometimes ended up in spam folders, especially in the U.S. and Europe. I sometimes use personal E-mail.</a:t>
            </a:r>
          </a:p>
          <a:p>
            <a:pPr defTabSz="947867"/>
            <a:r>
              <a:rPr lang="en-US" altLang="zh-TW" sz="1500" dirty="0"/>
              <a:t>And just to top it off, a major Indico upgrade in March created some problems in poster assignments. </a:t>
            </a:r>
          </a:p>
          <a:p>
            <a:pPr defTabSz="947867"/>
            <a:r>
              <a:rPr lang="en-US" altLang="zh-TW" sz="1500" dirty="0"/>
              <a:t>So,  if possible, please no system upgrades during IPAC season! </a:t>
            </a:r>
          </a:p>
          <a:p>
            <a:endParaRPr lang="zh-TW" altLang="en-US"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38</a:t>
            </a:fld>
            <a:endParaRPr lang="zh-TW" altLang="en-US"/>
          </a:p>
        </p:txBody>
      </p:sp>
    </p:spTree>
    <p:extLst>
      <p:ext uri="{BB962C8B-B14F-4D97-AF65-F5344CB8AC3E}">
        <p14:creationId xmlns:p14="http://schemas.microsoft.com/office/powerpoint/2010/main" val="12164805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dirty="0"/>
              <a:t>Now, let’s take a look back at what made IPAC’25 possible.</a:t>
            </a:r>
          </a:p>
          <a:p>
            <a:pPr defTabSz="947867"/>
            <a:endParaRPr lang="en-US" altLang="zh-TW" dirty="0"/>
          </a:p>
          <a:p>
            <a:pPr defTabSz="947867"/>
            <a:r>
              <a:rPr lang="en-US" altLang="zh-TW" dirty="0"/>
              <a:t>First — Strong Team Collaboration. Nearly 30 NSRRC colleagues worked hand-in-hand with the professional conference company, ensuring everything ran smoothly from start to finish.</a:t>
            </a:r>
          </a:p>
          <a:p>
            <a:pPr defTabSz="947867"/>
            <a:r>
              <a:rPr lang="en-US" altLang="zh-TW" dirty="0"/>
              <a:t>Second — Financial Challenges. Despite reduced attendance from major countries like the U.S. and China, which brought financial uncertainty, the team’s hard work and careful management helped us reach a break-even result — a great success in itself.</a:t>
            </a:r>
          </a:p>
          <a:p>
            <a:pPr defTabSz="947867"/>
            <a:r>
              <a:rPr lang="en-US" altLang="zh-TW" dirty="0"/>
              <a:t>Third — A Three-Year Commitment Realized. IPAC’25 was the result of three years of preparation. We’re deeply grateful to SPC Chair Yoichi Sato from KEK and Chief Editor David Button from ANSTO for their outstanding leadership and dedication.</a:t>
            </a:r>
          </a:p>
          <a:p>
            <a:pPr defTabSz="947867"/>
            <a:r>
              <a:rPr lang="en-US" altLang="zh-TW" dirty="0"/>
              <a:t>Fourth — An Extraordinary First-Time Achievement. Hosting a 1,000-participant international conference for the first time was no small feat, made possible with the kind support of the IPAC’22, ’23, and ’24 organizers, and the JACoW team.</a:t>
            </a:r>
          </a:p>
          <a:p>
            <a:pPr defTabSz="947867"/>
            <a:r>
              <a:rPr lang="en-US" altLang="zh-TW" dirty="0"/>
              <a:t>And finally — The Power Behind IPAC’25. NSRRC, as the biggest sponsor, provided unwavering financial, personnel, and leadership support, allowing us to </a:t>
            </a:r>
            <a:r>
              <a:rPr lang="en-US" altLang="zh-TW" dirty="0" err="1"/>
              <a:t>to</a:t>
            </a:r>
            <a:r>
              <a:rPr lang="en-US" altLang="zh-TW" dirty="0"/>
              <a:t> successfully complete IPAC’25.</a:t>
            </a:r>
          </a:p>
          <a:p>
            <a:pPr defTabSz="947867"/>
            <a:br>
              <a:rPr lang="en-US" altLang="zh-TW" dirty="0"/>
            </a:br>
            <a:r>
              <a:rPr lang="en-US" altLang="zh-TW" dirty="0"/>
              <a:t>And if you ask — will Taiwan host IPAC again in the future?</a:t>
            </a:r>
            <a:r>
              <a:rPr lang="zh-TW" altLang="en-US" dirty="0"/>
              <a:t> </a:t>
            </a:r>
            <a:r>
              <a:rPr lang="en-US" altLang="zh-TW" dirty="0"/>
              <a:t>Yes, we can definitely do it again.</a:t>
            </a:r>
            <a:endParaRPr lang="zh-TW" altLang="en-US"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39</a:t>
            </a:fld>
            <a:endParaRPr lang="zh-TW" altLang="en-US"/>
          </a:p>
        </p:txBody>
      </p:sp>
    </p:spTree>
    <p:extLst>
      <p:ext uri="{BB962C8B-B14F-4D97-AF65-F5344CB8AC3E}">
        <p14:creationId xmlns:p14="http://schemas.microsoft.com/office/powerpoint/2010/main" val="2351762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This is the timetable for IPAC 2025 in June.</a:t>
            </a:r>
            <a:br>
              <a:rPr lang="en-US" altLang="zh-TW" sz="1500" dirty="0"/>
            </a:br>
            <a:r>
              <a:rPr lang="en-US" altLang="zh-TW" sz="1500" dirty="0"/>
              <a:t>The conference ran for six days, starting with registration and the welcome reception.</a:t>
            </a:r>
            <a:br>
              <a:rPr lang="en-US" altLang="zh-TW" sz="1500" dirty="0"/>
            </a:br>
            <a:r>
              <a:rPr lang="en-US" altLang="zh-TW" sz="1500" dirty="0"/>
              <a:t>We had plenary talks, parallel sessions, poster exhibitions, and special events like the Chair’s Cocktail, the Industry Session, and the Conference Banquet.</a:t>
            </a:r>
            <a:br>
              <a:rPr lang="en-US" altLang="zh-TW" sz="1500" dirty="0"/>
            </a:br>
            <a:r>
              <a:rPr lang="en-US" altLang="zh-TW" sz="1500" dirty="0"/>
              <a:t>The meeting ended with closing remarks and a facility tour.</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4</a:t>
            </a:fld>
            <a:endParaRPr lang="zh-TW" altLang="en-US"/>
          </a:p>
        </p:txBody>
      </p:sp>
    </p:spTree>
    <p:extLst>
      <p:ext uri="{BB962C8B-B14F-4D97-AF65-F5344CB8AC3E}">
        <p14:creationId xmlns:p14="http://schemas.microsoft.com/office/powerpoint/2010/main" val="27102970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40</a:t>
            </a:fld>
            <a:endParaRPr lang="zh-TW" altLang="en-US"/>
          </a:p>
        </p:txBody>
      </p:sp>
    </p:spTree>
    <p:extLst>
      <p:ext uri="{BB962C8B-B14F-4D97-AF65-F5344CB8AC3E}">
        <p14:creationId xmlns:p14="http://schemas.microsoft.com/office/powerpoint/2010/main" val="290313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The IPAC 2025 conference took place at the Taipei International Convention Centre.</a:t>
            </a:r>
            <a:br>
              <a:rPr lang="en-US" altLang="zh-TW" sz="1500" dirty="0"/>
            </a:br>
            <a:r>
              <a:rPr lang="en-US" altLang="zh-TW" sz="1500" dirty="0"/>
              <a:t>The plenary sessions and opening ceremony were held in the main hall on the third floor.</a:t>
            </a:r>
            <a:br>
              <a:rPr lang="en-US" altLang="zh-TW" sz="1500" dirty="0"/>
            </a:br>
            <a:r>
              <a:rPr lang="en-US" altLang="zh-TW" sz="1500" dirty="0"/>
              <a:t>Scientific sessions were in Room 101 and 201.</a:t>
            </a:r>
            <a:br>
              <a:rPr lang="en-US" altLang="zh-TW" sz="1500" dirty="0"/>
            </a:br>
            <a:r>
              <a:rPr lang="en-US" altLang="zh-TW" sz="1500" dirty="0"/>
              <a:t>The exhibition, posters, and coffee breaks were at the Taipei World Trade Center, right next to the convention </a:t>
            </a:r>
            <a:r>
              <a:rPr lang="en-US" altLang="zh-TW" sz="1500" dirty="0" err="1"/>
              <a:t>centre</a:t>
            </a:r>
            <a:r>
              <a:rPr lang="en-US" altLang="zh-TW" sz="1500" dirty="0"/>
              <a:t>.</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5</a:t>
            </a:fld>
            <a:endParaRPr lang="zh-TW" altLang="en-US"/>
          </a:p>
        </p:txBody>
      </p:sp>
    </p:spTree>
    <p:extLst>
      <p:ext uri="{BB962C8B-B14F-4D97-AF65-F5344CB8AC3E}">
        <p14:creationId xmlns:p14="http://schemas.microsoft.com/office/powerpoint/2010/main" val="379227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The exhibition hall was not only for posters but also a great place for networking.</a:t>
            </a:r>
            <a:br>
              <a:rPr lang="en-US" altLang="zh-TW" sz="1500" dirty="0"/>
            </a:br>
            <a:r>
              <a:rPr lang="en-US" altLang="zh-TW" sz="1500" dirty="0"/>
              <a:t>Participants could meet people, talk with IPAC sponsors, and enjoy coffee together.</a:t>
            </a:r>
            <a:br>
              <a:rPr lang="en-US" altLang="zh-TW" sz="1500" dirty="0"/>
            </a:br>
            <a:r>
              <a:rPr lang="en-US" altLang="zh-TW" sz="1500" dirty="0"/>
              <a:t>With Wi-Fi and lounge areas, everyone stayed connected and relaxed between sessions.</a:t>
            </a:r>
            <a:br>
              <a:rPr lang="en-US" altLang="zh-TW" sz="1500" dirty="0"/>
            </a:br>
            <a:r>
              <a:rPr lang="en-US" altLang="zh-TW" sz="1500" dirty="0"/>
              <a:t>It was a lively space full of ideas and friendly conversations</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6</a:t>
            </a:fld>
            <a:endParaRPr lang="zh-TW" altLang="en-US"/>
          </a:p>
        </p:txBody>
      </p:sp>
    </p:spTree>
    <p:extLst>
      <p:ext uri="{BB962C8B-B14F-4D97-AF65-F5344CB8AC3E}">
        <p14:creationId xmlns:p14="http://schemas.microsoft.com/office/powerpoint/2010/main" val="3609704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Another important place was the JACoW Proceeding Office.</a:t>
            </a:r>
            <a:br>
              <a:rPr lang="en-US" altLang="zh-TW" sz="1500" dirty="0"/>
            </a:br>
            <a:r>
              <a:rPr lang="en-US" altLang="zh-TW" sz="1500" dirty="0"/>
              <a:t>The office was open every day from 8:15 to 5:00.</a:t>
            </a:r>
            <a:br>
              <a:rPr lang="en-US" altLang="zh-TW" sz="1500" dirty="0"/>
            </a:br>
            <a:r>
              <a:rPr lang="en-US" altLang="zh-TW" sz="1500" dirty="0"/>
              <a:t>It was located on the second floor of the Taipei World Trade Center, just above the exhibition hall.</a:t>
            </a:r>
            <a:br>
              <a:rPr lang="en-US" altLang="zh-TW" sz="1500" dirty="0"/>
            </a:br>
            <a:r>
              <a:rPr lang="en-US" altLang="zh-TW" sz="1500" dirty="0"/>
              <a:t>We placed it there so it wouldn’t be too isolated.</a:t>
            </a:r>
            <a:br>
              <a:rPr lang="en-US" altLang="zh-TW" sz="1500" dirty="0"/>
            </a:br>
            <a:r>
              <a:rPr lang="en-US" altLang="zh-TW" sz="1500" dirty="0"/>
              <a:t>This setup encouraged participants to visit the exhibition hall often, and it also made it easy for the JACoW team to stay connected with everyone at IPAC’25.</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7</a:t>
            </a:fld>
            <a:endParaRPr lang="zh-TW" altLang="en-US"/>
          </a:p>
        </p:txBody>
      </p:sp>
    </p:spTree>
    <p:extLst>
      <p:ext uri="{BB962C8B-B14F-4D97-AF65-F5344CB8AC3E}">
        <p14:creationId xmlns:p14="http://schemas.microsoft.com/office/powerpoint/2010/main" val="40080307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Several satellite meetings were held before and during IPAC 2025.</a:t>
            </a:r>
            <a:br>
              <a:rPr lang="en-US" altLang="zh-TW" sz="1500" dirty="0"/>
            </a:br>
            <a:r>
              <a:rPr lang="en-US" altLang="zh-TW" sz="1500" dirty="0"/>
              <a:t>These included workshops, tutorials, coordination and committee meetings, as well as receptions for editors and exhibitors.</a:t>
            </a:r>
            <a:br>
              <a:rPr lang="en-US" altLang="zh-TW" sz="1500" dirty="0"/>
            </a:br>
            <a:r>
              <a:rPr lang="en-US" altLang="zh-TW" sz="1500" dirty="0"/>
              <a:t>Some meetings were open to all participants, while others were by invitation.</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8</a:t>
            </a:fld>
            <a:endParaRPr lang="zh-TW" altLang="en-US"/>
          </a:p>
        </p:txBody>
      </p:sp>
    </p:spTree>
    <p:extLst>
      <p:ext uri="{BB962C8B-B14F-4D97-AF65-F5344CB8AC3E}">
        <p14:creationId xmlns:p14="http://schemas.microsoft.com/office/powerpoint/2010/main" val="9749657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47867"/>
            <a:r>
              <a:rPr lang="en-US" altLang="zh-TW" sz="1500" dirty="0"/>
              <a:t>IPAC 2025 had many social events, such as welcome and cocktail receptions, dinners, and the conference banquet.</a:t>
            </a:r>
            <a:br>
              <a:rPr lang="en-US" altLang="zh-TW" sz="1500" dirty="0"/>
            </a:br>
            <a:r>
              <a:rPr lang="en-US" altLang="zh-TW" sz="1500" dirty="0"/>
              <a:t>These programs followed the usual IPAC tradition and helped  speakers , editors, participants relax, meet new friends, and enjoy Taipei together.</a:t>
            </a:r>
            <a:endParaRPr lang="zh-TW" altLang="en-US" sz="1500" dirty="0"/>
          </a:p>
        </p:txBody>
      </p:sp>
      <p:sp>
        <p:nvSpPr>
          <p:cNvPr id="4" name="投影片編號版面配置區 3"/>
          <p:cNvSpPr>
            <a:spLocks noGrp="1"/>
          </p:cNvSpPr>
          <p:nvPr>
            <p:ph type="sldNum" sz="quarter" idx="5"/>
          </p:nvPr>
        </p:nvSpPr>
        <p:spPr/>
        <p:txBody>
          <a:bodyPr/>
          <a:lstStyle/>
          <a:p>
            <a:fld id="{29664982-EB23-48E1-907B-94C85ACCD34A}" type="slidenum">
              <a:rPr lang="zh-TW" altLang="en-US" smtClean="0"/>
              <a:t>9</a:t>
            </a:fld>
            <a:endParaRPr lang="zh-TW" altLang="en-US"/>
          </a:p>
        </p:txBody>
      </p:sp>
    </p:spTree>
    <p:extLst>
      <p:ext uri="{BB962C8B-B14F-4D97-AF65-F5344CB8AC3E}">
        <p14:creationId xmlns:p14="http://schemas.microsoft.com/office/powerpoint/2010/main" val="394458236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pic>
        <p:nvPicPr>
          <p:cNvPr id="19" name="圖片 18">
            <a:extLst>
              <a:ext uri="{FF2B5EF4-FFF2-40B4-BE49-F238E27FC236}">
                <a16:creationId xmlns:a16="http://schemas.microsoft.com/office/drawing/2014/main" id="{73466EE4-90EC-AEF3-E44B-DAF515122D3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V="1">
            <a:off x="0" y="634133"/>
            <a:ext cx="12213394" cy="5589734"/>
          </a:xfrm>
          <a:prstGeom prst="rect">
            <a:avLst/>
          </a:prstGeom>
        </p:spPr>
      </p:pic>
      <p:pic>
        <p:nvPicPr>
          <p:cNvPr id="9" name="圖片 8">
            <a:extLst>
              <a:ext uri="{FF2B5EF4-FFF2-40B4-BE49-F238E27FC236}">
                <a16:creationId xmlns:a16="http://schemas.microsoft.com/office/drawing/2014/main" id="{E1C9A469-83B0-25E9-0D07-FBD8F9BB974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046397"/>
            <a:ext cx="12213395" cy="5811603"/>
          </a:xfrm>
          <a:prstGeom prst="rect">
            <a:avLst/>
          </a:prstGeom>
        </p:spPr>
      </p:pic>
      <p:pic>
        <p:nvPicPr>
          <p:cNvPr id="21" name="圖片 20">
            <a:extLst>
              <a:ext uri="{FF2B5EF4-FFF2-40B4-BE49-F238E27FC236}">
                <a16:creationId xmlns:a16="http://schemas.microsoft.com/office/drawing/2014/main" id="{5651C390-AACC-B3F4-5149-A3CED0D605D2}"/>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0" y="0"/>
            <a:ext cx="12213392" cy="2942857"/>
          </a:xfrm>
          <a:prstGeom prst="rect">
            <a:avLst/>
          </a:prstGeom>
        </p:spPr>
      </p:pic>
      <p:sp>
        <p:nvSpPr>
          <p:cNvPr id="40" name="矩形 39">
            <a:extLst>
              <a:ext uri="{FF2B5EF4-FFF2-40B4-BE49-F238E27FC236}">
                <a16:creationId xmlns:a16="http://schemas.microsoft.com/office/drawing/2014/main" id="{22ABE516-A293-E729-AB80-381491F488F8}"/>
              </a:ext>
            </a:extLst>
          </p:cNvPr>
          <p:cNvSpPr/>
          <p:nvPr userDrawn="1"/>
        </p:nvSpPr>
        <p:spPr>
          <a:xfrm>
            <a:off x="-1" y="6150212"/>
            <a:ext cx="12213393" cy="707787"/>
          </a:xfrm>
          <a:prstGeom prst="rect">
            <a:avLst/>
          </a:prstGeom>
          <a:solidFill>
            <a:srgbClr val="C9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pic>
        <p:nvPicPr>
          <p:cNvPr id="28" name="圖片 27">
            <a:extLst>
              <a:ext uri="{FF2B5EF4-FFF2-40B4-BE49-F238E27FC236}">
                <a16:creationId xmlns:a16="http://schemas.microsoft.com/office/drawing/2014/main" id="{A8CD588C-800E-B3E8-683C-C935FFB4A88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148151" y="123020"/>
            <a:ext cx="1364773" cy="1156987"/>
          </a:xfrm>
          <a:prstGeom prst="rect">
            <a:avLst/>
          </a:prstGeom>
        </p:spPr>
      </p:pic>
      <p:sp>
        <p:nvSpPr>
          <p:cNvPr id="10" name="AutoShape 6">
            <a:extLst>
              <a:ext uri="{FF2B5EF4-FFF2-40B4-BE49-F238E27FC236}">
                <a16:creationId xmlns:a16="http://schemas.microsoft.com/office/drawing/2014/main" id="{F66E63B8-DB5C-4753-D2CE-DD19EDDE5D15}"/>
              </a:ext>
            </a:extLst>
          </p:cNvPr>
          <p:cNvSpPr>
            <a:spLocks noChangeAspect="1" noChangeArrowheads="1"/>
          </p:cNvSpPr>
          <p:nvPr userDrawn="1"/>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11" name="AutoShape 8">
            <a:extLst>
              <a:ext uri="{FF2B5EF4-FFF2-40B4-BE49-F238E27FC236}">
                <a16:creationId xmlns:a16="http://schemas.microsoft.com/office/drawing/2014/main" id="{A7D25739-571C-B9F8-79A8-E174385C6EEB}"/>
              </a:ext>
            </a:extLst>
          </p:cNvPr>
          <p:cNvSpPr>
            <a:spLocks noChangeAspect="1" noChangeArrowheads="1"/>
          </p:cNvSpPr>
          <p:nvPr userDrawn="1"/>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pic>
        <p:nvPicPr>
          <p:cNvPr id="7" name="圖片 6">
            <a:extLst>
              <a:ext uri="{FF2B5EF4-FFF2-40B4-BE49-F238E27FC236}">
                <a16:creationId xmlns:a16="http://schemas.microsoft.com/office/drawing/2014/main" id="{B6236BE2-07F7-2CC7-411C-FD301E74AAB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409438" y="1808261"/>
            <a:ext cx="2114311" cy="1053622"/>
          </a:xfrm>
          <a:prstGeom prst="rect">
            <a:avLst/>
          </a:prstGeom>
        </p:spPr>
      </p:pic>
      <p:pic>
        <p:nvPicPr>
          <p:cNvPr id="8" name="圖片 7">
            <a:extLst>
              <a:ext uri="{FF2B5EF4-FFF2-40B4-BE49-F238E27FC236}">
                <a16:creationId xmlns:a16="http://schemas.microsoft.com/office/drawing/2014/main" id="{83B0E30C-94E1-8D57-CFEE-A275F4CD7CF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90573" y="211973"/>
            <a:ext cx="2636312" cy="609504"/>
          </a:xfrm>
          <a:prstGeom prst="rect">
            <a:avLst/>
          </a:prstGeom>
        </p:spPr>
      </p:pic>
      <p:pic>
        <p:nvPicPr>
          <p:cNvPr id="14" name="圖片 13">
            <a:extLst>
              <a:ext uri="{FF2B5EF4-FFF2-40B4-BE49-F238E27FC236}">
                <a16:creationId xmlns:a16="http://schemas.microsoft.com/office/drawing/2014/main" id="{40DECF08-2B87-E529-B1E1-BA5FBA32C4B2}"/>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670860" y="821477"/>
            <a:ext cx="1692298" cy="513583"/>
          </a:xfrm>
          <a:prstGeom prst="rect">
            <a:avLst/>
          </a:prstGeom>
        </p:spPr>
      </p:pic>
      <p:pic>
        <p:nvPicPr>
          <p:cNvPr id="5" name="圖片 4">
            <a:extLst>
              <a:ext uri="{FF2B5EF4-FFF2-40B4-BE49-F238E27FC236}">
                <a16:creationId xmlns:a16="http://schemas.microsoft.com/office/drawing/2014/main" id="{BAF2EA3A-879B-0E80-9BB0-0753E988BF24}"/>
              </a:ext>
            </a:extLst>
          </p:cNvPr>
          <p:cNvPicPr>
            <a:picLocks noChangeAspect="1"/>
          </p:cNvPicPr>
          <p:nvPr userDrawn="1"/>
        </p:nvPicPr>
        <p:blipFill>
          <a:blip r:embed="rId9"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179635" y="5885853"/>
            <a:ext cx="3033758" cy="965286"/>
          </a:xfrm>
          <a:prstGeom prst="rect">
            <a:avLst/>
          </a:prstGeom>
        </p:spPr>
      </p:pic>
      <p:pic>
        <p:nvPicPr>
          <p:cNvPr id="13" name="圖片 12">
            <a:extLst>
              <a:ext uri="{FF2B5EF4-FFF2-40B4-BE49-F238E27FC236}">
                <a16:creationId xmlns:a16="http://schemas.microsoft.com/office/drawing/2014/main" id="{128D16D6-448D-D864-CFAE-6CAED33B5348}"/>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4" y="0"/>
            <a:ext cx="12213396" cy="6858000"/>
          </a:xfrm>
          <a:prstGeom prst="rect">
            <a:avLst/>
          </a:prstGeom>
        </p:spPr>
      </p:pic>
      <p:sp>
        <p:nvSpPr>
          <p:cNvPr id="2" name="標題 1">
            <a:extLst>
              <a:ext uri="{FF2B5EF4-FFF2-40B4-BE49-F238E27FC236}">
                <a16:creationId xmlns:a16="http://schemas.microsoft.com/office/drawing/2014/main" id="{1BB7C4EB-BF6C-8B2D-0930-D9F167C1C15B}"/>
              </a:ext>
            </a:extLst>
          </p:cNvPr>
          <p:cNvSpPr>
            <a:spLocks noGrp="1"/>
          </p:cNvSpPr>
          <p:nvPr>
            <p:ph type="ctrTitle"/>
          </p:nvPr>
        </p:nvSpPr>
        <p:spPr>
          <a:xfrm>
            <a:off x="1690993" y="2624520"/>
            <a:ext cx="7618470" cy="1068788"/>
          </a:xfrm>
        </p:spPr>
        <p:txBody>
          <a:bodyPr anchor="b">
            <a:normAutofit/>
          </a:bodyPr>
          <a:lstStyle>
            <a:lvl1pPr algn="ctr">
              <a:defRPr sz="4800" b="1">
                <a:latin typeface="Arial" panose="020B0604020202020204" pitchFamily="34" charset="0"/>
                <a:cs typeface="Arial" panose="020B0604020202020204" pitchFamily="34" charset="0"/>
              </a:defRPr>
            </a:lvl1pPr>
          </a:lstStyle>
          <a:p>
            <a:r>
              <a:rPr lang="zh-TW" altLang="en-US" dirty="0"/>
              <a:t>按一下以編輯母片標題樣式</a:t>
            </a:r>
          </a:p>
        </p:txBody>
      </p:sp>
      <p:sp>
        <p:nvSpPr>
          <p:cNvPr id="3" name="副標題 2">
            <a:extLst>
              <a:ext uri="{FF2B5EF4-FFF2-40B4-BE49-F238E27FC236}">
                <a16:creationId xmlns:a16="http://schemas.microsoft.com/office/drawing/2014/main" id="{F4A8A6C5-8C68-CD9C-A4DA-6741D78C65D5}"/>
              </a:ext>
            </a:extLst>
          </p:cNvPr>
          <p:cNvSpPr>
            <a:spLocks noGrp="1"/>
          </p:cNvSpPr>
          <p:nvPr>
            <p:ph type="subTitle" idx="1"/>
          </p:nvPr>
        </p:nvSpPr>
        <p:spPr>
          <a:xfrm>
            <a:off x="3130528" y="3908280"/>
            <a:ext cx="5014519" cy="539364"/>
          </a:xfrm>
        </p:spPr>
        <p:txBody>
          <a:bodyPr>
            <a:noAutofit/>
          </a:bodyPr>
          <a:lstStyle>
            <a:lvl1pPr marL="0" indent="0" algn="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dirty="0"/>
              <a:t>按一下以編輯母片子標題樣式</a:t>
            </a:r>
          </a:p>
        </p:txBody>
      </p:sp>
    </p:spTree>
    <p:extLst>
      <p:ext uri="{BB962C8B-B14F-4D97-AF65-F5344CB8AC3E}">
        <p14:creationId xmlns:p14="http://schemas.microsoft.com/office/powerpoint/2010/main" val="2896576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318158" y="207855"/>
            <a:ext cx="6711892" cy="946364"/>
          </a:xfrm>
        </p:spPr>
        <p:txBody>
          <a:bodyPr/>
          <a:lstStyle>
            <a:lvl1pPr>
              <a:defRPr>
                <a:latin typeface="Arial" panose="020B0604020202020204" pitchFamily="34" charset="0"/>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pic>
        <p:nvPicPr>
          <p:cNvPr id="5" name="圖片 4">
            <a:extLst>
              <a:ext uri="{FF2B5EF4-FFF2-40B4-BE49-F238E27FC236}">
                <a16:creationId xmlns:a16="http://schemas.microsoft.com/office/drawing/2014/main" id="{33772C29-EB0B-49C6-A398-ADD81D6CD1B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9956" y="5637960"/>
            <a:ext cx="2719052" cy="1310754"/>
          </a:xfrm>
          <a:prstGeom prst="rect">
            <a:avLst/>
          </a:prstGeom>
        </p:spPr>
      </p:pic>
    </p:spTree>
    <p:extLst>
      <p:ext uri="{BB962C8B-B14F-4D97-AF65-F5344CB8AC3E}">
        <p14:creationId xmlns:p14="http://schemas.microsoft.com/office/powerpoint/2010/main" val="78284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318157" y="207855"/>
            <a:ext cx="8730143" cy="946364"/>
          </a:xfrm>
        </p:spPr>
        <p:txBody>
          <a:bodyPr/>
          <a:lstStyle>
            <a:lvl1pPr>
              <a:defRPr>
                <a:latin typeface="Arial" panose="020B0604020202020204" pitchFamily="34" charset="0"/>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pic>
        <p:nvPicPr>
          <p:cNvPr id="6" name="圖片 5">
            <a:extLst>
              <a:ext uri="{FF2B5EF4-FFF2-40B4-BE49-F238E27FC236}">
                <a16:creationId xmlns:a16="http://schemas.microsoft.com/office/drawing/2014/main" id="{2B0CB055-CCB5-4CC5-4FA7-9F11F193AE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561315" y="6164404"/>
            <a:ext cx="1500056" cy="693596"/>
          </a:xfrm>
          <a:prstGeom prst="rect">
            <a:avLst/>
          </a:prstGeom>
        </p:spPr>
      </p:pic>
    </p:spTree>
    <p:extLst>
      <p:ext uri="{BB962C8B-B14F-4D97-AF65-F5344CB8AC3E}">
        <p14:creationId xmlns:p14="http://schemas.microsoft.com/office/powerpoint/2010/main" val="3271812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318158" y="207855"/>
            <a:ext cx="8211512" cy="946364"/>
          </a:xfrm>
        </p:spPr>
        <p:txBody>
          <a:bodyPr/>
          <a:lstStyle>
            <a:lvl1pPr>
              <a:defRPr>
                <a:latin typeface="Arial" panose="020B0604020202020204" pitchFamily="34" charset="0"/>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pic>
        <p:nvPicPr>
          <p:cNvPr id="8" name="圖片 7">
            <a:extLst>
              <a:ext uri="{FF2B5EF4-FFF2-40B4-BE49-F238E27FC236}">
                <a16:creationId xmlns:a16="http://schemas.microsoft.com/office/drawing/2014/main" id="{A092A3DC-AFA7-E8A1-17A3-1F8B20ECC14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10580004" y="102543"/>
            <a:ext cx="1364773" cy="1156987"/>
          </a:xfrm>
          <a:prstGeom prst="rect">
            <a:avLst/>
          </a:prstGeom>
        </p:spPr>
      </p:pic>
    </p:spTree>
    <p:extLst>
      <p:ext uri="{BB962C8B-B14F-4D97-AF65-F5344CB8AC3E}">
        <p14:creationId xmlns:p14="http://schemas.microsoft.com/office/powerpoint/2010/main" val="3910765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477549" y="207855"/>
            <a:ext cx="8570752" cy="946364"/>
          </a:xfrm>
        </p:spPr>
        <p:txBody>
          <a:bodyPr/>
          <a:lstStyle>
            <a:lvl1pPr>
              <a:defRPr>
                <a:latin typeface="Arial" panose="020B0604020202020204" pitchFamily="34" charset="0"/>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spTree>
    <p:extLst>
      <p:ext uri="{BB962C8B-B14F-4D97-AF65-F5344CB8AC3E}">
        <p14:creationId xmlns:p14="http://schemas.microsoft.com/office/powerpoint/2010/main" val="3109142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pic>
        <p:nvPicPr>
          <p:cNvPr id="10" name="圖片 9">
            <a:extLst>
              <a:ext uri="{FF2B5EF4-FFF2-40B4-BE49-F238E27FC236}">
                <a16:creationId xmlns:a16="http://schemas.microsoft.com/office/drawing/2014/main" id="{195A74A5-CD7B-4097-94FC-BF98F21F05C4}"/>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0" y="-104052"/>
            <a:ext cx="12192000" cy="2936105"/>
          </a:xfrm>
          <a:prstGeom prst="rect">
            <a:avLst/>
          </a:prstGeom>
        </p:spPr>
      </p:pic>
      <p:pic>
        <p:nvPicPr>
          <p:cNvPr id="11" name="圖片 10">
            <a:extLst>
              <a:ext uri="{FF2B5EF4-FFF2-40B4-BE49-F238E27FC236}">
                <a16:creationId xmlns:a16="http://schemas.microsoft.com/office/drawing/2014/main" id="{7706D7C4-566D-4536-B1F3-75AF59DBB7B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125800" y="-61769"/>
            <a:ext cx="1364773" cy="1156987"/>
          </a:xfrm>
          <a:prstGeom prst="rect">
            <a:avLst/>
          </a:prstGeom>
        </p:spPr>
      </p:pic>
      <p:sp>
        <p:nvSpPr>
          <p:cNvPr id="2" name="標題 1">
            <a:extLst>
              <a:ext uri="{FF2B5EF4-FFF2-40B4-BE49-F238E27FC236}">
                <a16:creationId xmlns:a16="http://schemas.microsoft.com/office/drawing/2014/main" id="{2438D355-0CCC-9450-11D4-F8DEE547C7C0}"/>
              </a:ext>
            </a:extLst>
          </p:cNvPr>
          <p:cNvSpPr>
            <a:spLocks noGrp="1"/>
          </p:cNvSpPr>
          <p:nvPr>
            <p:ph type="title"/>
          </p:nvPr>
        </p:nvSpPr>
        <p:spPr>
          <a:xfrm>
            <a:off x="617941" y="164383"/>
            <a:ext cx="6529308" cy="831917"/>
          </a:xfrm>
        </p:spPr>
        <p:txBody>
          <a:bodyPr/>
          <a:lstStyle/>
          <a:p>
            <a:r>
              <a:rPr lang="zh-TW" altLang="en-US" dirty="0"/>
              <a:t>按一下以編輯母片標題樣式</a:t>
            </a:r>
          </a:p>
        </p:txBody>
      </p:sp>
      <p:pic>
        <p:nvPicPr>
          <p:cNvPr id="5" name="圖片 4">
            <a:extLst>
              <a:ext uri="{FF2B5EF4-FFF2-40B4-BE49-F238E27FC236}">
                <a16:creationId xmlns:a16="http://schemas.microsoft.com/office/drawing/2014/main" id="{E44C3C5C-228A-D2E1-B2A9-0C02B6AC564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8490573" y="211973"/>
            <a:ext cx="2636312" cy="609504"/>
          </a:xfrm>
          <a:prstGeom prst="rect">
            <a:avLst/>
          </a:prstGeom>
        </p:spPr>
      </p:pic>
    </p:spTree>
    <p:extLst>
      <p:ext uri="{BB962C8B-B14F-4D97-AF65-F5344CB8AC3E}">
        <p14:creationId xmlns:p14="http://schemas.microsoft.com/office/powerpoint/2010/main" val="5209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只有標題">
    <p:spTree>
      <p:nvGrpSpPr>
        <p:cNvPr id="1" name=""/>
        <p:cNvGrpSpPr/>
        <p:nvPr/>
      </p:nvGrpSpPr>
      <p:grpSpPr>
        <a:xfrm>
          <a:off x="0" y="0"/>
          <a:ext cx="0" cy="0"/>
          <a:chOff x="0" y="0"/>
          <a:chExt cx="0" cy="0"/>
        </a:xfrm>
      </p:grpSpPr>
      <p:pic>
        <p:nvPicPr>
          <p:cNvPr id="10" name="圖片 9">
            <a:extLst>
              <a:ext uri="{FF2B5EF4-FFF2-40B4-BE49-F238E27FC236}">
                <a16:creationId xmlns:a16="http://schemas.microsoft.com/office/drawing/2014/main" id="{195A74A5-CD7B-4097-94FC-BF98F21F05C4}"/>
              </a:ext>
            </a:extLst>
          </p:cNvPr>
          <p:cNvPicPr>
            <a:picLocks noChangeAspect="1"/>
          </p:cNvPicPr>
          <p:nvPr userDrawn="1"/>
        </p:nvPicPr>
        <p:blipFill rotWithShape="1">
          <a:blip r:embed="rId2" cstate="print">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r="19587"/>
          <a:stretch/>
        </p:blipFill>
        <p:spPr>
          <a:xfrm>
            <a:off x="0" y="-104052"/>
            <a:ext cx="12192000" cy="2936105"/>
          </a:xfrm>
          <a:prstGeom prst="rect">
            <a:avLst/>
          </a:prstGeom>
        </p:spPr>
      </p:pic>
      <p:pic>
        <p:nvPicPr>
          <p:cNvPr id="11" name="圖片 10">
            <a:extLst>
              <a:ext uri="{FF2B5EF4-FFF2-40B4-BE49-F238E27FC236}">
                <a16:creationId xmlns:a16="http://schemas.microsoft.com/office/drawing/2014/main" id="{7706D7C4-566D-4536-B1F3-75AF59DBB7B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5536630"/>
            <a:ext cx="1364773" cy="1156987"/>
          </a:xfrm>
          <a:prstGeom prst="rect">
            <a:avLst/>
          </a:prstGeom>
        </p:spPr>
      </p:pic>
      <p:sp>
        <p:nvSpPr>
          <p:cNvPr id="2" name="標題 1">
            <a:extLst>
              <a:ext uri="{FF2B5EF4-FFF2-40B4-BE49-F238E27FC236}">
                <a16:creationId xmlns:a16="http://schemas.microsoft.com/office/drawing/2014/main" id="{2438D355-0CCC-9450-11D4-F8DEE547C7C0}"/>
              </a:ext>
            </a:extLst>
          </p:cNvPr>
          <p:cNvSpPr>
            <a:spLocks noGrp="1"/>
          </p:cNvSpPr>
          <p:nvPr>
            <p:ph type="title"/>
          </p:nvPr>
        </p:nvSpPr>
        <p:spPr>
          <a:xfrm>
            <a:off x="617941" y="164383"/>
            <a:ext cx="6529308" cy="831917"/>
          </a:xfrm>
        </p:spPr>
        <p:txBody>
          <a:bodyPr/>
          <a:lstStyle/>
          <a:p>
            <a:r>
              <a:rPr lang="zh-TW" altLang="en-US" dirty="0"/>
              <a:t>按一下以編輯母片標題樣式</a:t>
            </a:r>
          </a:p>
        </p:txBody>
      </p:sp>
    </p:spTree>
    <p:extLst>
      <p:ext uri="{BB962C8B-B14F-4D97-AF65-F5344CB8AC3E}">
        <p14:creationId xmlns:p14="http://schemas.microsoft.com/office/powerpoint/2010/main" val="4276569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3_Custom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5348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TW" altLang="en-US"/>
              <a:t>按一下以編輯母片標題樣式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3C81AF7D-B4D5-4D3D-BC95-FF2A092F6FA9}" type="datetimeFigureOut">
              <a:rPr lang="zh-TW" altLang="en-US" smtClean="0"/>
              <a:t>2025/11/5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068693FF-A152-4FBA-A250-A1C650697191}" type="slidenum">
              <a:rPr lang="zh-TW" altLang="en-US" smtClean="0"/>
              <a:t>‹#›</a:t>
            </a:fld>
            <a:endParaRPr lang="zh-TW" altLang="en-US"/>
          </a:p>
        </p:txBody>
      </p:sp>
    </p:spTree>
    <p:extLst>
      <p:ext uri="{BB962C8B-B14F-4D97-AF65-F5344CB8AC3E}">
        <p14:creationId xmlns:p14="http://schemas.microsoft.com/office/powerpoint/2010/main" val="3977719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圖片 9">
            <a:extLst>
              <a:ext uri="{FF2B5EF4-FFF2-40B4-BE49-F238E27FC236}">
                <a16:creationId xmlns:a16="http://schemas.microsoft.com/office/drawing/2014/main" id="{192FD2DD-E99E-115C-D313-8768B9C9E112}"/>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flipV="1">
            <a:off x="0" y="0"/>
            <a:ext cx="12192000" cy="6858000"/>
          </a:xfrm>
          <a:prstGeom prst="rect">
            <a:avLst/>
          </a:prstGeom>
        </p:spPr>
      </p:pic>
      <p:pic>
        <p:nvPicPr>
          <p:cNvPr id="14" name="圖片 13">
            <a:extLst>
              <a:ext uri="{FF2B5EF4-FFF2-40B4-BE49-F238E27FC236}">
                <a16:creationId xmlns:a16="http://schemas.microsoft.com/office/drawing/2014/main" id="{4B87E9BE-3642-A854-AD66-02B96FF5FF7F}"/>
              </a:ext>
            </a:extLst>
          </p:cNvPr>
          <p:cNvPicPr>
            <a:picLocks noChangeAspect="1"/>
          </p:cNvPicPr>
          <p:nvPr userDrawn="1"/>
        </p:nvPicPr>
        <p:blipFill>
          <a:blip r:embed="rId12">
            <a:extLst>
              <a:ext uri="{BEBA8EAE-BF5A-486C-A8C5-ECC9F3942E4B}">
                <a14:imgProps xmlns:a14="http://schemas.microsoft.com/office/drawing/2010/main">
                  <a14:imgLayer r:embed="rId13">
                    <a14:imgEffect>
                      <a14:saturation sat="200000"/>
                    </a14:imgEffect>
                  </a14:imgLayer>
                </a14:imgProps>
              </a:ext>
              <a:ext uri="{28A0092B-C50C-407E-A947-70E740481C1C}">
                <a14:useLocalDpi xmlns:a14="http://schemas.microsoft.com/office/drawing/2010/main"/>
              </a:ext>
            </a:extLst>
          </a:blip>
          <a:stretch>
            <a:fillRect/>
          </a:stretch>
        </p:blipFill>
        <p:spPr>
          <a:xfrm>
            <a:off x="0" y="-8389"/>
            <a:ext cx="12192000" cy="2409524"/>
          </a:xfrm>
          <a:prstGeom prst="rect">
            <a:avLst/>
          </a:prstGeom>
        </p:spPr>
      </p:pic>
      <p:sp>
        <p:nvSpPr>
          <p:cNvPr id="7" name="矩形 6">
            <a:extLst>
              <a:ext uri="{FF2B5EF4-FFF2-40B4-BE49-F238E27FC236}">
                <a16:creationId xmlns:a16="http://schemas.microsoft.com/office/drawing/2014/main" id="{484624E3-15EF-AF29-6458-31F6497BAAE3}"/>
              </a:ext>
            </a:extLst>
          </p:cNvPr>
          <p:cNvSpPr/>
          <p:nvPr userDrawn="1"/>
        </p:nvSpPr>
        <p:spPr>
          <a:xfrm>
            <a:off x="0" y="6274127"/>
            <a:ext cx="12192000" cy="580369"/>
          </a:xfrm>
          <a:prstGeom prst="rect">
            <a:avLst/>
          </a:prstGeom>
          <a:solidFill>
            <a:srgbClr val="C9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 name="日期版面配置區 3">
            <a:extLst>
              <a:ext uri="{FF2B5EF4-FFF2-40B4-BE49-F238E27FC236}">
                <a16:creationId xmlns:a16="http://schemas.microsoft.com/office/drawing/2014/main" id="{A0D3D9F3-1F82-05A8-6D1D-65267B9CC9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81AF7D-B4D5-4D3D-BC95-FF2A092F6FA9}" type="datetimeFigureOut">
              <a:rPr lang="zh-TW" altLang="en-US" smtClean="0"/>
              <a:t>2025/11/5</a:t>
            </a:fld>
            <a:endParaRPr lang="zh-TW" altLang="en-US"/>
          </a:p>
        </p:txBody>
      </p:sp>
      <p:sp>
        <p:nvSpPr>
          <p:cNvPr id="5" name="頁尾版面配置區 4">
            <a:extLst>
              <a:ext uri="{FF2B5EF4-FFF2-40B4-BE49-F238E27FC236}">
                <a16:creationId xmlns:a16="http://schemas.microsoft.com/office/drawing/2014/main" id="{2E73E6EE-0CED-99C1-7C5C-602C545085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a:extLst>
              <a:ext uri="{FF2B5EF4-FFF2-40B4-BE49-F238E27FC236}">
                <a16:creationId xmlns:a16="http://schemas.microsoft.com/office/drawing/2014/main" id="{09B5C4EF-5732-020D-C401-2366EF3636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8693FF-A152-4FBA-A250-A1C650697191}" type="slidenum">
              <a:rPr lang="zh-TW" altLang="en-US" smtClean="0"/>
              <a:t>‹#›</a:t>
            </a:fld>
            <a:endParaRPr lang="zh-TW" altLang="en-US"/>
          </a:p>
        </p:txBody>
      </p:sp>
      <p:sp>
        <p:nvSpPr>
          <p:cNvPr id="3" name="文字版面配置區 2">
            <a:extLst>
              <a:ext uri="{FF2B5EF4-FFF2-40B4-BE49-F238E27FC236}">
                <a16:creationId xmlns:a16="http://schemas.microsoft.com/office/drawing/2014/main" id="{864F68FB-946F-36A4-7184-22D98267A655}"/>
              </a:ext>
            </a:extLst>
          </p:cNvPr>
          <p:cNvSpPr>
            <a:spLocks noGrp="1"/>
          </p:cNvSpPr>
          <p:nvPr>
            <p:ph type="body" idx="1"/>
          </p:nvPr>
        </p:nvSpPr>
        <p:spPr>
          <a:xfrm>
            <a:off x="1459684" y="1415488"/>
            <a:ext cx="9588617" cy="3221573"/>
          </a:xfrm>
          <a:prstGeom prst="rect">
            <a:avLst/>
          </a:prstGeom>
        </p:spPr>
        <p:txBody>
          <a:bodyPr vert="horz" lIns="91440" tIns="45720" rIns="91440" bIns="45720" rtlCol="0">
            <a:normAutofit/>
          </a:body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sp>
        <p:nvSpPr>
          <p:cNvPr id="2" name="標題版面配置區 1">
            <a:extLst>
              <a:ext uri="{FF2B5EF4-FFF2-40B4-BE49-F238E27FC236}">
                <a16:creationId xmlns:a16="http://schemas.microsoft.com/office/drawing/2014/main" id="{1EBCD39E-5DED-932F-00C7-5457513138B7}"/>
              </a:ext>
            </a:extLst>
          </p:cNvPr>
          <p:cNvSpPr>
            <a:spLocks noGrp="1"/>
          </p:cNvSpPr>
          <p:nvPr>
            <p:ph type="title"/>
          </p:nvPr>
        </p:nvSpPr>
        <p:spPr>
          <a:xfrm>
            <a:off x="2209800" y="311513"/>
            <a:ext cx="9588617" cy="792462"/>
          </a:xfrm>
          <a:prstGeom prst="rect">
            <a:avLst/>
          </a:prstGeom>
        </p:spPr>
        <p:txBody>
          <a:bodyPr vert="horz" lIns="91440" tIns="45720" rIns="91440" bIns="45720" rtlCol="0" anchor="ctr">
            <a:normAutofit/>
          </a:bodyPr>
          <a:lstStyle/>
          <a:p>
            <a:r>
              <a:rPr lang="zh-TW" altLang="en-US" dirty="0"/>
              <a:t>按一下以編輯母片標題樣式</a:t>
            </a:r>
          </a:p>
        </p:txBody>
      </p:sp>
      <p:pic>
        <p:nvPicPr>
          <p:cNvPr id="9" name="圖片 8">
            <a:extLst>
              <a:ext uri="{FF2B5EF4-FFF2-40B4-BE49-F238E27FC236}">
                <a16:creationId xmlns:a16="http://schemas.microsoft.com/office/drawing/2014/main" id="{90221EA1-3CBB-3498-EF9A-545FE06D255E}"/>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619561" y="311513"/>
            <a:ext cx="1590239" cy="792462"/>
          </a:xfrm>
          <a:prstGeom prst="rect">
            <a:avLst/>
          </a:prstGeom>
        </p:spPr>
      </p:pic>
    </p:spTree>
    <p:extLst>
      <p:ext uri="{BB962C8B-B14F-4D97-AF65-F5344CB8AC3E}">
        <p14:creationId xmlns:p14="http://schemas.microsoft.com/office/powerpoint/2010/main" val="531074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61" r:id="rId4"/>
    <p:sldLayoutId id="2147483663" r:id="rId5"/>
    <p:sldLayoutId id="2147483654" r:id="rId6"/>
    <p:sldLayoutId id="2147483665" r:id="rId7"/>
    <p:sldLayoutId id="2147483664" r:id="rId8"/>
    <p:sldLayoutId id="2147483666" r:id="rId9"/>
  </p:sldLayoutIdLst>
  <p:txStyles>
    <p:titleStyle>
      <a:lvl1pPr algn="l" defTabSz="914400" rtl="0" eaLnBrk="1" latinLnBrk="0" hangingPunct="1">
        <a:lnSpc>
          <a:spcPct val="90000"/>
        </a:lnSpc>
        <a:spcBef>
          <a:spcPct val="0"/>
        </a:spcBef>
        <a:buNone/>
        <a:defRPr sz="4000" b="1" i="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1pPr>
    </p:titleStyle>
    <p:bodyStyle>
      <a:lvl1pPr marL="228600" indent="-228600" algn="l" defTabSz="914400" rtl="0" eaLnBrk="1" latinLnBrk="0" hangingPunct="1">
        <a:lnSpc>
          <a:spcPct val="100000"/>
        </a:lnSpc>
        <a:spcBef>
          <a:spcPts val="0"/>
        </a:spcBef>
        <a:buFont typeface="Arial" panose="020B0604020202020204" pitchFamily="34" charset="0"/>
        <a:buChar char="•"/>
        <a:defRPr sz="280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1pPr>
      <a:lvl2pPr marL="685800" indent="-228600" algn="l" defTabSz="914400" rtl="0" eaLnBrk="1" latinLnBrk="0" hangingPunct="1">
        <a:lnSpc>
          <a:spcPct val="100000"/>
        </a:lnSpc>
        <a:spcBef>
          <a:spcPts val="0"/>
        </a:spcBef>
        <a:buFont typeface="Arial" panose="020B0604020202020204" pitchFamily="34" charset="0"/>
        <a:buChar char="•"/>
        <a:defRPr sz="240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2pPr>
      <a:lvl3pPr marL="1143000" indent="-228600" algn="l" defTabSz="914400" rtl="0" eaLnBrk="1" latinLnBrk="0" hangingPunct="1">
        <a:lnSpc>
          <a:spcPct val="100000"/>
        </a:lnSpc>
        <a:spcBef>
          <a:spcPts val="0"/>
        </a:spcBef>
        <a:buFont typeface="Arial" panose="020B0604020202020204" pitchFamily="34" charset="0"/>
        <a:buChar char="•"/>
        <a:defRPr sz="200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3pPr>
      <a:lvl4pPr marL="1600200" indent="-228600" algn="l" defTabSz="914400" rtl="0" eaLnBrk="1" latinLnBrk="0" hangingPunct="1">
        <a:lnSpc>
          <a:spcPct val="100000"/>
        </a:lnSpc>
        <a:spcBef>
          <a:spcPts val="0"/>
        </a:spcBef>
        <a:buFont typeface="Arial" panose="020B0604020202020204" pitchFamily="34" charset="0"/>
        <a:buChar char="•"/>
        <a:defRPr sz="180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4pPr>
      <a:lvl5pPr marL="2057400" indent="-228600" algn="l" defTabSz="914400" rtl="0" eaLnBrk="1" latinLnBrk="0" hangingPunct="1">
        <a:lnSpc>
          <a:spcPct val="100000"/>
        </a:lnSpc>
        <a:spcBef>
          <a:spcPts val="0"/>
        </a:spcBef>
        <a:buFont typeface="Arial" panose="020B0604020202020204" pitchFamily="34" charset="0"/>
        <a:buChar char="•"/>
        <a:defRPr sz="180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jpe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jpeg"/><Relationship Id="rId10" Type="http://schemas.openxmlformats.org/officeDocument/2006/relationships/image" Target="../media/image41.png"/><Relationship Id="rId4" Type="http://schemas.openxmlformats.org/officeDocument/2006/relationships/image" Target="../media/image35.jpg"/><Relationship Id="rId9"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12.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2.png"/><Relationship Id="rId3" Type="http://schemas.openxmlformats.org/officeDocument/2006/relationships/image" Target="../media/image44.png"/><Relationship Id="rId7" Type="http://schemas.openxmlformats.org/officeDocument/2006/relationships/image" Target="../media/image48.jpeg"/><Relationship Id="rId12" Type="http://schemas.microsoft.com/office/2007/relationships/hdphoto" Target="../media/hdphoto4.wdp"/><Relationship Id="rId2" Type="http://schemas.openxmlformats.org/officeDocument/2006/relationships/notesSlide" Target="../notesSlides/notesSlide12.xml"/><Relationship Id="rId16" Type="http://schemas.openxmlformats.org/officeDocument/2006/relationships/image" Target="../media/image54.png"/><Relationship Id="rId1" Type="http://schemas.openxmlformats.org/officeDocument/2006/relationships/slideLayout" Target="../slideLayouts/slideLayout4.xml"/><Relationship Id="rId6" Type="http://schemas.openxmlformats.org/officeDocument/2006/relationships/image" Target="../media/image47.jpeg"/><Relationship Id="rId11" Type="http://schemas.openxmlformats.org/officeDocument/2006/relationships/image" Target="../media/image51.png"/><Relationship Id="rId5" Type="http://schemas.openxmlformats.org/officeDocument/2006/relationships/image" Target="../media/image46.jpeg"/><Relationship Id="rId15" Type="http://schemas.openxmlformats.org/officeDocument/2006/relationships/image" Target="../media/image53.jpeg"/><Relationship Id="rId10" Type="http://schemas.microsoft.com/office/2007/relationships/hdphoto" Target="../media/hdphoto3.wdp"/><Relationship Id="rId4" Type="http://schemas.openxmlformats.org/officeDocument/2006/relationships/image" Target="../media/image45.png"/><Relationship Id="rId9" Type="http://schemas.openxmlformats.org/officeDocument/2006/relationships/image" Target="../media/image50.png"/><Relationship Id="rId14" Type="http://schemas.microsoft.com/office/2007/relationships/hdphoto" Target="../media/hdphoto5.wdp"/></Relationships>
</file>

<file path=ppt/slides/_rels/slide1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image" Target="../media/image65.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68.png"/></Relationships>
</file>

<file path=ppt/slides/_rels/slide1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1.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77.jpeg"/><Relationship Id="rId4" Type="http://schemas.openxmlformats.org/officeDocument/2006/relationships/image" Target="../media/image76.jpeg"/></Relationships>
</file>

<file path=ppt/slides/_rels/slide2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80.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86.jpeg"/><Relationship Id="rId5" Type="http://schemas.openxmlformats.org/officeDocument/2006/relationships/image" Target="../media/image85.png"/><Relationship Id="rId4" Type="http://schemas.openxmlformats.org/officeDocument/2006/relationships/image" Target="../media/image84.png"/></Relationships>
</file>

<file path=ppt/slides/_rels/slide29.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89.png"/></Relationships>
</file>

<file path=ppt/slides/_rels/slide31.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8" Type="http://schemas.openxmlformats.org/officeDocument/2006/relationships/image" Target="../media/image99.jpeg"/><Relationship Id="rId3" Type="http://schemas.openxmlformats.org/officeDocument/2006/relationships/image" Target="../media/image94.jpeg"/><Relationship Id="rId7" Type="http://schemas.openxmlformats.org/officeDocument/2006/relationships/image" Target="../media/image98.jpe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97.jpeg"/><Relationship Id="rId5" Type="http://schemas.openxmlformats.org/officeDocument/2006/relationships/image" Target="../media/image96.jpeg"/><Relationship Id="rId4" Type="http://schemas.openxmlformats.org/officeDocument/2006/relationships/image" Target="../media/image95.jpeg"/></Relationships>
</file>

<file path=ppt/slides/_rels/slide36.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101.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jpeg"/><Relationship Id="rId2" Type="http://schemas.openxmlformats.org/officeDocument/2006/relationships/notesSlide" Target="../notesSlides/notesSlide40.xml"/><Relationship Id="rId1" Type="http://schemas.openxmlformats.org/officeDocument/2006/relationships/slideLayout" Target="../slideLayouts/slideLayout8.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標題 3">
            <a:extLst>
              <a:ext uri="{FF2B5EF4-FFF2-40B4-BE49-F238E27FC236}">
                <a16:creationId xmlns:a16="http://schemas.microsoft.com/office/drawing/2014/main" id="{59965086-6D6C-4E64-9978-552E7596DB15}"/>
              </a:ext>
            </a:extLst>
          </p:cNvPr>
          <p:cNvSpPr>
            <a:spLocks noGrp="1"/>
          </p:cNvSpPr>
          <p:nvPr>
            <p:ph type="subTitle" idx="1"/>
          </p:nvPr>
        </p:nvSpPr>
        <p:spPr>
          <a:xfrm>
            <a:off x="2870897" y="3731137"/>
            <a:ext cx="6450204" cy="750856"/>
          </a:xfrm>
        </p:spPr>
        <p:txBody>
          <a:bodyPr/>
          <a:lstStyle/>
          <a:p>
            <a:pPr algn="ctr"/>
            <a:r>
              <a:rPr lang="en-US" altLang="zh-TW" sz="2200" b="1" dirty="0">
                <a:solidFill>
                  <a:schemeClr val="accent2">
                    <a:lumMod val="50000"/>
                  </a:schemeClr>
                </a:solidFill>
                <a:latin typeface="Arial" panose="020B0604020202020204" pitchFamily="34" charset="0"/>
                <a:ea typeface="jf open 粉圓 1.1" panose="020F0500000000000000" pitchFamily="34" charset="-120"/>
                <a:cs typeface="Arial" panose="020B0604020202020204" pitchFamily="34" charset="0"/>
              </a:rPr>
              <a:t>Jui-Che Huang , </a:t>
            </a:r>
            <a:br>
              <a:rPr lang="en-US" altLang="zh-TW" sz="2200" b="1" dirty="0">
                <a:solidFill>
                  <a:schemeClr val="accent2">
                    <a:lumMod val="50000"/>
                  </a:schemeClr>
                </a:solidFill>
                <a:latin typeface="Arial" panose="020B0604020202020204" pitchFamily="34" charset="0"/>
                <a:ea typeface="jf open 粉圓 1.1" panose="020F0500000000000000" pitchFamily="34" charset="-120"/>
                <a:cs typeface="Arial" panose="020B0604020202020204" pitchFamily="34" charset="0"/>
              </a:rPr>
            </a:br>
            <a:r>
              <a:rPr lang="en-US" altLang="zh-TW" sz="2200" b="1" dirty="0">
                <a:solidFill>
                  <a:schemeClr val="accent2">
                    <a:lumMod val="50000"/>
                  </a:schemeClr>
                </a:solidFill>
                <a:latin typeface="Arial" panose="020B0604020202020204" pitchFamily="34" charset="0"/>
                <a:ea typeface="jf open 粉圓 1.1" panose="020F0500000000000000" pitchFamily="34" charset="-120"/>
                <a:cs typeface="Arial" panose="020B0604020202020204" pitchFamily="34" charset="0"/>
              </a:rPr>
              <a:t>Chair of Local Organizing Committee</a:t>
            </a:r>
          </a:p>
          <a:p>
            <a:pPr algn="l"/>
            <a:endParaRPr lang="zh-TW" altLang="en-US" dirty="0"/>
          </a:p>
        </p:txBody>
      </p:sp>
      <p:sp>
        <p:nvSpPr>
          <p:cNvPr id="2" name="標題 1">
            <a:extLst>
              <a:ext uri="{FF2B5EF4-FFF2-40B4-BE49-F238E27FC236}">
                <a16:creationId xmlns:a16="http://schemas.microsoft.com/office/drawing/2014/main" id="{B3A65395-3B99-4574-86F0-7C2442A15BDB}"/>
              </a:ext>
            </a:extLst>
          </p:cNvPr>
          <p:cNvSpPr>
            <a:spLocks noGrp="1"/>
          </p:cNvSpPr>
          <p:nvPr>
            <p:ph type="ctrTitle"/>
          </p:nvPr>
        </p:nvSpPr>
        <p:spPr>
          <a:xfrm>
            <a:off x="1453517" y="2213329"/>
            <a:ext cx="9284965" cy="1068788"/>
          </a:xfrm>
        </p:spPr>
        <p:txBody>
          <a:bodyPr>
            <a:noAutofit/>
          </a:bodyPr>
          <a:lstStyle/>
          <a:p>
            <a:br>
              <a:rPr lang="en-US" altLang="zh-TW" sz="3600" dirty="0">
                <a:solidFill>
                  <a:schemeClr val="accent2">
                    <a:lumMod val="75000"/>
                  </a:schemeClr>
                </a:solidFill>
                <a:ea typeface="jf open 粉圓 1.1" panose="020F0500000000000000" pitchFamily="34" charset="-120"/>
              </a:rPr>
            </a:br>
            <a:br>
              <a:rPr lang="en-US" altLang="zh-TW" sz="3600" dirty="0">
                <a:solidFill>
                  <a:schemeClr val="accent2">
                    <a:lumMod val="75000"/>
                  </a:schemeClr>
                </a:solidFill>
                <a:ea typeface="jf open 粉圓 1.1" panose="020F0500000000000000" pitchFamily="34" charset="-120"/>
              </a:rPr>
            </a:br>
            <a:br>
              <a:rPr lang="en-US" altLang="zh-TW" sz="3600" dirty="0">
                <a:solidFill>
                  <a:schemeClr val="accent2">
                    <a:lumMod val="75000"/>
                  </a:schemeClr>
                </a:solidFill>
                <a:ea typeface="jf open 粉圓 1.1" panose="020F0500000000000000" pitchFamily="34" charset="-120"/>
              </a:rPr>
            </a:br>
            <a:r>
              <a:rPr lang="en-GB" altLang="zh-TW" sz="3600" dirty="0">
                <a:solidFill>
                  <a:schemeClr val="accent2">
                    <a:lumMod val="75000"/>
                  </a:schemeClr>
                </a:solidFill>
                <a:ea typeface="jf open 粉圓 1.1" panose="020F0500000000000000" pitchFamily="34" charset="-120"/>
              </a:rPr>
              <a:t>Organizing the IPAC’25 Conference</a:t>
            </a:r>
            <a:endParaRPr lang="zh-TW" altLang="en-US" sz="3600" dirty="0">
              <a:solidFill>
                <a:schemeClr val="accent2">
                  <a:lumMod val="75000"/>
                </a:schemeClr>
              </a:solidFill>
              <a:ea typeface="jf open 粉圓 1.1" panose="020F0500000000000000" pitchFamily="34" charset="-120"/>
            </a:endParaRPr>
          </a:p>
        </p:txBody>
      </p:sp>
    </p:spTree>
    <p:extLst>
      <p:ext uri="{BB962C8B-B14F-4D97-AF65-F5344CB8AC3E}">
        <p14:creationId xmlns:p14="http://schemas.microsoft.com/office/powerpoint/2010/main" val="696982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84DF922-376A-1863-1B54-2893EAF88F15}"/>
              </a:ext>
            </a:extLst>
          </p:cNvPr>
          <p:cNvSpPr>
            <a:spLocks noGrp="1"/>
          </p:cNvSpPr>
          <p:nvPr>
            <p:ph type="title"/>
          </p:nvPr>
        </p:nvSpPr>
        <p:spPr/>
        <p:txBody>
          <a:bodyPr/>
          <a:lstStyle/>
          <a:p>
            <a:pPr algn="ctr"/>
            <a:r>
              <a:rPr lang="en-US" altLang="zh-TW" dirty="0"/>
              <a:t>Information of IPAC’25</a:t>
            </a:r>
            <a:endParaRPr lang="zh-TW" altLang="en-US" dirty="0"/>
          </a:p>
        </p:txBody>
      </p:sp>
      <p:pic>
        <p:nvPicPr>
          <p:cNvPr id="4" name="圖片 3">
            <a:extLst>
              <a:ext uri="{FF2B5EF4-FFF2-40B4-BE49-F238E27FC236}">
                <a16:creationId xmlns:a16="http://schemas.microsoft.com/office/drawing/2014/main" id="{DC460D50-2CCC-9D67-3249-9789F01866A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335838" y="2026072"/>
            <a:ext cx="1581410" cy="22404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圖片 7">
            <a:extLst>
              <a:ext uri="{FF2B5EF4-FFF2-40B4-BE49-F238E27FC236}">
                <a16:creationId xmlns:a16="http://schemas.microsoft.com/office/drawing/2014/main" id="{32904177-2CF2-FF5B-F1B1-0BCC973CEAD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11583" y="3941863"/>
            <a:ext cx="2120951" cy="2120951"/>
          </a:xfrm>
          <a:prstGeom prst="rect">
            <a:avLst/>
          </a:prstGeom>
        </p:spPr>
      </p:pic>
      <p:pic>
        <p:nvPicPr>
          <p:cNvPr id="6" name="圖片 5">
            <a:extLst>
              <a:ext uri="{FF2B5EF4-FFF2-40B4-BE49-F238E27FC236}">
                <a16:creationId xmlns:a16="http://schemas.microsoft.com/office/drawing/2014/main" id="{D1A5CEDB-C189-36E3-6C27-B602B64B8ED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981353" y="2054941"/>
            <a:ext cx="1581410" cy="1581410"/>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p:spPr>
      </p:pic>
      <p:pic>
        <p:nvPicPr>
          <p:cNvPr id="13" name="圖片 12">
            <a:extLst>
              <a:ext uri="{FF2B5EF4-FFF2-40B4-BE49-F238E27FC236}">
                <a16:creationId xmlns:a16="http://schemas.microsoft.com/office/drawing/2014/main" id="{76FFAE09-8477-79B2-25E6-1DA312718C7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409098" y="3941864"/>
            <a:ext cx="2120950" cy="2120950"/>
          </a:xfrm>
          <a:prstGeom prst="rect">
            <a:avLst/>
          </a:prstGeom>
        </p:spPr>
      </p:pic>
      <p:pic>
        <p:nvPicPr>
          <p:cNvPr id="1026" name="Picture 2">
            <a:extLst>
              <a:ext uri="{FF2B5EF4-FFF2-40B4-BE49-F238E27FC236}">
                <a16:creationId xmlns:a16="http://schemas.microsoft.com/office/drawing/2014/main" id="{2717409E-A1F1-1A12-7B55-6C6B01FE9AC2}"/>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483755" y="2054941"/>
            <a:ext cx="3971637" cy="11516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文字方塊 13">
            <a:extLst>
              <a:ext uri="{FF2B5EF4-FFF2-40B4-BE49-F238E27FC236}">
                <a16:creationId xmlns:a16="http://schemas.microsoft.com/office/drawing/2014/main" id="{D09A858E-3583-E9D9-4615-FB9286AFB959}"/>
              </a:ext>
            </a:extLst>
          </p:cNvPr>
          <p:cNvSpPr txBox="1"/>
          <p:nvPr/>
        </p:nvSpPr>
        <p:spPr>
          <a:xfrm>
            <a:off x="1561016" y="1502852"/>
            <a:ext cx="1817114" cy="523220"/>
          </a:xfrm>
          <a:prstGeom prst="rect">
            <a:avLst/>
          </a:prstGeom>
          <a:noFill/>
        </p:spPr>
        <p:txBody>
          <a:bodyPr wrap="square" rtlCol="0">
            <a:spAutoFit/>
          </a:bodyPr>
          <a:lstStyle/>
          <a:p>
            <a:pPr algn="ctr"/>
            <a:r>
              <a:rPr lang="en-US" altLang="zh-TW" sz="2800" dirty="0">
                <a:latin typeface="Roboto Black" panose="02000000000000000000" pitchFamily="2" charset="0"/>
                <a:ea typeface="Roboto Black" panose="02000000000000000000" pitchFamily="2" charset="0"/>
              </a:rPr>
              <a:t>Website</a:t>
            </a:r>
            <a:endParaRPr lang="zh-TW" altLang="en-US" sz="2800" dirty="0">
              <a:latin typeface="Roboto Black" panose="02000000000000000000" pitchFamily="2" charset="0"/>
            </a:endParaRPr>
          </a:p>
        </p:txBody>
      </p:sp>
      <p:sp>
        <p:nvSpPr>
          <p:cNvPr id="15" name="文字方塊 14">
            <a:extLst>
              <a:ext uri="{FF2B5EF4-FFF2-40B4-BE49-F238E27FC236}">
                <a16:creationId xmlns:a16="http://schemas.microsoft.com/office/drawing/2014/main" id="{29911600-9D55-9843-D3C8-DC252C2B1BC7}"/>
              </a:ext>
            </a:extLst>
          </p:cNvPr>
          <p:cNvSpPr txBox="1"/>
          <p:nvPr/>
        </p:nvSpPr>
        <p:spPr>
          <a:xfrm>
            <a:off x="5300919" y="1502852"/>
            <a:ext cx="942278" cy="523220"/>
          </a:xfrm>
          <a:prstGeom prst="rect">
            <a:avLst/>
          </a:prstGeom>
          <a:noFill/>
        </p:spPr>
        <p:txBody>
          <a:bodyPr wrap="square" rtlCol="0">
            <a:spAutoFit/>
          </a:bodyPr>
          <a:lstStyle/>
          <a:p>
            <a:pPr algn="ctr"/>
            <a:r>
              <a:rPr lang="en-US" altLang="zh-TW" sz="2800" dirty="0">
                <a:latin typeface="Roboto Black" panose="02000000000000000000" pitchFamily="2" charset="0"/>
                <a:ea typeface="Roboto Black" panose="02000000000000000000" pitchFamily="2" charset="0"/>
              </a:rPr>
              <a:t>APP</a:t>
            </a:r>
            <a:endParaRPr lang="zh-TW" altLang="en-US" sz="2800" dirty="0">
              <a:latin typeface="Roboto Black" panose="02000000000000000000" pitchFamily="2" charset="0"/>
            </a:endParaRPr>
          </a:p>
        </p:txBody>
      </p:sp>
      <p:pic>
        <p:nvPicPr>
          <p:cNvPr id="3" name="Picture 2" descr="QR 碼影像">
            <a:extLst>
              <a:ext uri="{FF2B5EF4-FFF2-40B4-BE49-F238E27FC236}">
                <a16:creationId xmlns:a16="http://schemas.microsoft.com/office/drawing/2014/main" id="{A4C2D372-02C5-36DF-AFA5-ACCE9150AE1C}"/>
              </a:ext>
            </a:extLst>
          </p:cNvPr>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356465" y="4493788"/>
            <a:ext cx="1540157" cy="1540157"/>
          </a:xfrm>
          <a:prstGeom prst="rect">
            <a:avLst/>
          </a:prstGeom>
          <a:noFill/>
          <a:extLst>
            <a:ext uri="{909E8E84-426E-40DD-AFC4-6F175D3DCCD1}">
              <a14:hiddenFill xmlns:a14="http://schemas.microsoft.com/office/drawing/2010/main">
                <a:solidFill>
                  <a:srgbClr val="FFFFFF"/>
                </a:solidFill>
              </a14:hiddenFill>
            </a:ext>
          </a:extLst>
        </p:spPr>
      </p:pic>
      <p:sp>
        <p:nvSpPr>
          <p:cNvPr id="16" name="文字方塊 15">
            <a:extLst>
              <a:ext uri="{FF2B5EF4-FFF2-40B4-BE49-F238E27FC236}">
                <a16:creationId xmlns:a16="http://schemas.microsoft.com/office/drawing/2014/main" id="{25250517-673F-3F5D-8A8E-FC550BBE08C3}"/>
              </a:ext>
            </a:extLst>
          </p:cNvPr>
          <p:cNvSpPr txBox="1"/>
          <p:nvPr/>
        </p:nvSpPr>
        <p:spPr>
          <a:xfrm>
            <a:off x="7335839" y="1473983"/>
            <a:ext cx="1581409" cy="523220"/>
          </a:xfrm>
          <a:prstGeom prst="rect">
            <a:avLst/>
          </a:prstGeom>
          <a:noFill/>
        </p:spPr>
        <p:txBody>
          <a:bodyPr wrap="square" rtlCol="0">
            <a:spAutoFit/>
          </a:bodyPr>
          <a:lstStyle/>
          <a:p>
            <a:pPr algn="ctr"/>
            <a:r>
              <a:rPr lang="en-US" altLang="zh-TW" sz="2800" dirty="0">
                <a:latin typeface="Roboto Black" panose="02000000000000000000" pitchFamily="2" charset="0"/>
                <a:ea typeface="Roboto Black" panose="02000000000000000000" pitchFamily="2" charset="0"/>
              </a:rPr>
              <a:t>E-book</a:t>
            </a:r>
            <a:endParaRPr lang="zh-TW" altLang="en-US" sz="2800" dirty="0">
              <a:latin typeface="Roboto Black" panose="02000000000000000000" pitchFamily="2" charset="0"/>
            </a:endParaRPr>
          </a:p>
        </p:txBody>
      </p:sp>
      <p:sp>
        <p:nvSpPr>
          <p:cNvPr id="5" name="文字方塊 4">
            <a:extLst>
              <a:ext uri="{FF2B5EF4-FFF2-40B4-BE49-F238E27FC236}">
                <a16:creationId xmlns:a16="http://schemas.microsoft.com/office/drawing/2014/main" id="{D786260E-2D47-61EB-C6CF-286D2A43670D}"/>
              </a:ext>
            </a:extLst>
          </p:cNvPr>
          <p:cNvSpPr txBox="1"/>
          <p:nvPr/>
        </p:nvSpPr>
        <p:spPr>
          <a:xfrm>
            <a:off x="9322779" y="1472078"/>
            <a:ext cx="2267449" cy="523220"/>
          </a:xfrm>
          <a:prstGeom prst="rect">
            <a:avLst/>
          </a:prstGeom>
          <a:noFill/>
        </p:spPr>
        <p:txBody>
          <a:bodyPr wrap="square" rtlCol="0">
            <a:spAutoFit/>
          </a:bodyPr>
          <a:lstStyle/>
          <a:p>
            <a:pPr algn="ctr"/>
            <a:r>
              <a:rPr lang="en-US" altLang="zh-TW" sz="2800" dirty="0">
                <a:latin typeface="Roboto Black" panose="02000000000000000000" pitchFamily="2" charset="0"/>
                <a:ea typeface="Roboto Black" panose="02000000000000000000" pitchFamily="2" charset="0"/>
              </a:rPr>
              <a:t>Photo-book</a:t>
            </a:r>
            <a:endParaRPr lang="zh-TW" altLang="en-US" sz="2800" dirty="0">
              <a:latin typeface="Roboto Black" panose="02000000000000000000" pitchFamily="2" charset="0"/>
            </a:endParaRPr>
          </a:p>
        </p:txBody>
      </p:sp>
      <p:pic>
        <p:nvPicPr>
          <p:cNvPr id="11" name="圖片 10">
            <a:extLst>
              <a:ext uri="{FF2B5EF4-FFF2-40B4-BE49-F238E27FC236}">
                <a16:creationId xmlns:a16="http://schemas.microsoft.com/office/drawing/2014/main" id="{82D3745D-4593-FAFC-03F9-B7F02D9FDED9}"/>
              </a:ext>
            </a:extLst>
          </p:cNvPr>
          <p:cNvPicPr>
            <a:picLocks noChangeAspect="1"/>
          </p:cNvPicPr>
          <p:nvPr/>
        </p:nvPicPr>
        <p:blipFill>
          <a:blip r:embed="rId9"/>
          <a:stretch>
            <a:fillRect/>
          </a:stretch>
        </p:blipFill>
        <p:spPr>
          <a:xfrm>
            <a:off x="9543552" y="1995298"/>
            <a:ext cx="1762302" cy="22712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 name="圖片 16">
            <a:extLst>
              <a:ext uri="{FF2B5EF4-FFF2-40B4-BE49-F238E27FC236}">
                <a16:creationId xmlns:a16="http://schemas.microsoft.com/office/drawing/2014/main" id="{0E014699-3863-AB08-FEC6-647006C935D9}"/>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9686426" y="4493787"/>
            <a:ext cx="1540157" cy="1540157"/>
          </a:xfrm>
          <a:prstGeom prst="rect">
            <a:avLst/>
          </a:prstGeom>
        </p:spPr>
      </p:pic>
    </p:spTree>
    <p:extLst>
      <p:ext uri="{BB962C8B-B14F-4D97-AF65-F5344CB8AC3E}">
        <p14:creationId xmlns:p14="http://schemas.microsoft.com/office/powerpoint/2010/main" val="2267090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0227259-9910-010C-2BBC-4898CCB4AC71}"/>
              </a:ext>
            </a:extLst>
          </p:cNvPr>
          <p:cNvSpPr>
            <a:spLocks noGrp="1"/>
          </p:cNvSpPr>
          <p:nvPr>
            <p:ph type="title"/>
          </p:nvPr>
        </p:nvSpPr>
        <p:spPr/>
        <p:txBody>
          <a:bodyPr>
            <a:normAutofit fontScale="90000"/>
          </a:bodyPr>
          <a:lstStyle/>
          <a:p>
            <a:pPr algn="ctr"/>
            <a:r>
              <a:rPr lang="en-US" altLang="zh-TW"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rPr>
              <a:t>IPAC’25</a:t>
            </a:r>
            <a:r>
              <a:rPr lang="zh-TW" altLang="en-US"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rPr>
              <a:t> </a:t>
            </a:r>
            <a:r>
              <a:rPr lang="en-US" altLang="zh-TW"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rPr>
              <a:t>Committees</a:t>
            </a:r>
            <a:r>
              <a:rPr lang="zh-TW" altLang="en-US"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rPr>
              <a:t> </a:t>
            </a:r>
            <a:r>
              <a:rPr lang="en-US" altLang="zh-TW"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rPr>
              <a:t>and Key Dates</a:t>
            </a:r>
            <a:endParaRPr lang="zh-TW" altLang="en-US" dirty="0"/>
          </a:p>
        </p:txBody>
      </p:sp>
      <p:pic>
        <p:nvPicPr>
          <p:cNvPr id="5" name="圖片 4">
            <a:extLst>
              <a:ext uri="{FF2B5EF4-FFF2-40B4-BE49-F238E27FC236}">
                <a16:creationId xmlns:a16="http://schemas.microsoft.com/office/drawing/2014/main" id="{25B38AA2-9F7B-1B64-DC58-02A1CD994B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44459" y="1061287"/>
            <a:ext cx="4055687" cy="5722822"/>
          </a:xfrm>
          <a:prstGeom prst="rect">
            <a:avLst/>
          </a:prstGeom>
        </p:spPr>
      </p:pic>
      <p:pic>
        <p:nvPicPr>
          <p:cNvPr id="6" name="圖片 5">
            <a:extLst>
              <a:ext uri="{FF2B5EF4-FFF2-40B4-BE49-F238E27FC236}">
                <a16:creationId xmlns:a16="http://schemas.microsoft.com/office/drawing/2014/main" id="{360B12F0-1F5C-2C9E-4276-0022B5AEE22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40312" y="1048430"/>
            <a:ext cx="4055688" cy="5735679"/>
          </a:xfrm>
          <a:prstGeom prst="rect">
            <a:avLst/>
          </a:prstGeom>
        </p:spPr>
      </p:pic>
    </p:spTree>
    <p:extLst>
      <p:ext uri="{BB962C8B-B14F-4D97-AF65-F5344CB8AC3E}">
        <p14:creationId xmlns:p14="http://schemas.microsoft.com/office/powerpoint/2010/main" val="757869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群組 23">
            <a:extLst>
              <a:ext uri="{FF2B5EF4-FFF2-40B4-BE49-F238E27FC236}">
                <a16:creationId xmlns:a16="http://schemas.microsoft.com/office/drawing/2014/main" id="{086A2A98-042B-5F04-ABD3-3F8AC9DFF224}"/>
              </a:ext>
            </a:extLst>
          </p:cNvPr>
          <p:cNvGrpSpPr/>
          <p:nvPr/>
        </p:nvGrpSpPr>
        <p:grpSpPr>
          <a:xfrm>
            <a:off x="5809395" y="2548497"/>
            <a:ext cx="3114590" cy="863577"/>
            <a:chOff x="8964823" y="2501578"/>
            <a:chExt cx="3114590" cy="863577"/>
          </a:xfrm>
        </p:grpSpPr>
        <p:grpSp>
          <p:nvGrpSpPr>
            <p:cNvPr id="72" name="群組 71">
              <a:extLst>
                <a:ext uri="{FF2B5EF4-FFF2-40B4-BE49-F238E27FC236}">
                  <a16:creationId xmlns:a16="http://schemas.microsoft.com/office/drawing/2014/main" id="{6F2F7EB9-767B-CE16-93B4-D5D420EF0BF1}"/>
                </a:ext>
              </a:extLst>
            </p:cNvPr>
            <p:cNvGrpSpPr/>
            <p:nvPr/>
          </p:nvGrpSpPr>
          <p:grpSpPr>
            <a:xfrm>
              <a:off x="8964823" y="2538357"/>
              <a:ext cx="2815921" cy="720000"/>
              <a:chOff x="10491372" y="3426105"/>
              <a:chExt cx="2815921" cy="720000"/>
            </a:xfrm>
          </p:grpSpPr>
          <p:sp>
            <p:nvSpPr>
              <p:cNvPr id="73" name="Rectangle: Rounded Corners 92">
                <a:extLst>
                  <a:ext uri="{FF2B5EF4-FFF2-40B4-BE49-F238E27FC236}">
                    <a16:creationId xmlns:a16="http://schemas.microsoft.com/office/drawing/2014/main" id="{A490E7E6-BDF1-507B-B89A-B2463C071003}"/>
                  </a:ext>
                </a:extLst>
              </p:cNvPr>
              <p:cNvSpPr/>
              <p:nvPr/>
            </p:nvSpPr>
            <p:spPr>
              <a:xfrm>
                <a:off x="10491372" y="3426105"/>
                <a:ext cx="2815921" cy="720000"/>
              </a:xfrm>
              <a:prstGeom prst="roundRect">
                <a:avLst>
                  <a:gd name="adj" fmla="val 50000"/>
                </a:avLst>
              </a:prstGeom>
              <a:solidFill>
                <a:schemeClr val="bg1">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pic>
            <p:nvPicPr>
              <p:cNvPr id="74" name="圖片 73">
                <a:extLst>
                  <a:ext uri="{FF2B5EF4-FFF2-40B4-BE49-F238E27FC236}">
                    <a16:creationId xmlns:a16="http://schemas.microsoft.com/office/drawing/2014/main" id="{B4768FBC-2876-4893-46C9-9E40F2B37C1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791489" y="3524200"/>
                <a:ext cx="2171429" cy="523810"/>
              </a:xfrm>
              <a:prstGeom prst="rect">
                <a:avLst/>
              </a:prstGeom>
            </p:spPr>
          </p:pic>
          <p:sp>
            <p:nvSpPr>
              <p:cNvPr id="75" name="文字方塊 74">
                <a:extLst>
                  <a:ext uri="{FF2B5EF4-FFF2-40B4-BE49-F238E27FC236}">
                    <a16:creationId xmlns:a16="http://schemas.microsoft.com/office/drawing/2014/main" id="{931CD043-6D43-587E-9A9F-74431BAD4BCE}"/>
                  </a:ext>
                </a:extLst>
              </p:cNvPr>
              <p:cNvSpPr txBox="1"/>
              <p:nvPr/>
            </p:nvSpPr>
            <p:spPr>
              <a:xfrm>
                <a:off x="11740732" y="3491627"/>
                <a:ext cx="902536" cy="369332"/>
              </a:xfrm>
              <a:prstGeom prst="rect">
                <a:avLst/>
              </a:prstGeom>
              <a:noFill/>
            </p:spPr>
            <p:txBody>
              <a:bodyPr wrap="square">
                <a:spAutoFit/>
              </a:bodyPr>
              <a:lstStyle/>
              <a:p>
                <a:r>
                  <a:rPr lang="en-IN" altLang="zh-TW" sz="1800" dirty="0">
                    <a:solidFill>
                      <a:schemeClr val="bg1"/>
                    </a:solidFill>
                    <a:latin typeface="Arial Black" panose="020B0A04020102020204" pitchFamily="34" charset="0"/>
                  </a:rPr>
                  <a:t>PCO</a:t>
                </a:r>
              </a:p>
            </p:txBody>
          </p:sp>
        </p:grpSp>
        <p:pic>
          <p:nvPicPr>
            <p:cNvPr id="11" name="圖片 10">
              <a:extLst>
                <a:ext uri="{FF2B5EF4-FFF2-40B4-BE49-F238E27FC236}">
                  <a16:creationId xmlns:a16="http://schemas.microsoft.com/office/drawing/2014/main" id="{9D94CFD6-C281-D4B8-3682-03F83F35CC49}"/>
                </a:ext>
              </a:extLst>
            </p:cNvPr>
            <p:cNvPicPr>
              <a:picLocks noChangeAspect="1"/>
            </p:cNvPicPr>
            <p:nvPr/>
          </p:nvPicPr>
          <p:blipFill>
            <a:blip r:embed="rId4"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1425035" y="2501578"/>
              <a:ext cx="654378" cy="836365"/>
            </a:xfrm>
            <a:prstGeom prst="rect">
              <a:avLst/>
            </a:prstGeom>
          </p:spPr>
        </p:pic>
        <p:pic>
          <p:nvPicPr>
            <p:cNvPr id="12" name="圖片 11">
              <a:extLst>
                <a:ext uri="{FF2B5EF4-FFF2-40B4-BE49-F238E27FC236}">
                  <a16:creationId xmlns:a16="http://schemas.microsoft.com/office/drawing/2014/main" id="{375DA666-F1F3-FB47-0EEC-7DB56DDBC8F0}"/>
                </a:ext>
              </a:extLst>
            </p:cNvPr>
            <p:cNvPicPr>
              <a:picLocks noChangeAspect="1"/>
            </p:cNvPicPr>
            <p:nvPr/>
          </p:nvPicPr>
          <p:blipFill>
            <a:blip r:embed="rId4" cstate="screen">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11026892" y="2528790"/>
              <a:ext cx="654378" cy="836365"/>
            </a:xfrm>
            <a:prstGeom prst="rect">
              <a:avLst/>
            </a:prstGeom>
          </p:spPr>
        </p:pic>
      </p:grpSp>
      <p:sp>
        <p:nvSpPr>
          <p:cNvPr id="3" name="標題 2">
            <a:extLst>
              <a:ext uri="{FF2B5EF4-FFF2-40B4-BE49-F238E27FC236}">
                <a16:creationId xmlns:a16="http://schemas.microsoft.com/office/drawing/2014/main" id="{E96239CC-F03B-47A8-9EFB-B001EE174264}"/>
              </a:ext>
            </a:extLst>
          </p:cNvPr>
          <p:cNvSpPr>
            <a:spLocks noGrp="1"/>
          </p:cNvSpPr>
          <p:nvPr>
            <p:ph type="title"/>
          </p:nvPr>
        </p:nvSpPr>
        <p:spPr/>
        <p:txBody>
          <a:bodyPr>
            <a:normAutofit/>
          </a:bodyPr>
          <a:lstStyle/>
          <a:p>
            <a:r>
              <a:rPr lang="en-US" altLang="zh-TW"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rPr>
              <a:t>IPAC’25</a:t>
            </a:r>
            <a:r>
              <a:rPr lang="zh-TW" altLang="en-US"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rPr>
              <a:t> </a:t>
            </a:r>
            <a:r>
              <a:rPr lang="en-US" altLang="zh-TW"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rPr>
              <a:t>Committees and Tasks</a:t>
            </a:r>
            <a:endParaRPr lang="zh-TW" altLang="en-US" dirty="0"/>
          </a:p>
        </p:txBody>
      </p:sp>
      <p:grpSp>
        <p:nvGrpSpPr>
          <p:cNvPr id="2" name="群組 1">
            <a:extLst>
              <a:ext uri="{FF2B5EF4-FFF2-40B4-BE49-F238E27FC236}">
                <a16:creationId xmlns:a16="http://schemas.microsoft.com/office/drawing/2014/main" id="{817AB054-BA8C-07FE-5184-9583645941A7}"/>
              </a:ext>
            </a:extLst>
          </p:cNvPr>
          <p:cNvGrpSpPr/>
          <p:nvPr/>
        </p:nvGrpSpPr>
        <p:grpSpPr>
          <a:xfrm>
            <a:off x="3267604" y="1489320"/>
            <a:ext cx="2795666" cy="720000"/>
            <a:chOff x="1307104" y="2601000"/>
            <a:chExt cx="2795666" cy="828000"/>
          </a:xfrm>
        </p:grpSpPr>
        <p:sp>
          <p:nvSpPr>
            <p:cNvPr id="31" name="Rectangle: Rounded Corners 89">
              <a:extLst>
                <a:ext uri="{FF2B5EF4-FFF2-40B4-BE49-F238E27FC236}">
                  <a16:creationId xmlns:a16="http://schemas.microsoft.com/office/drawing/2014/main" id="{9DCE5E90-4CF8-DEA2-DAB4-237566D6051B}"/>
                </a:ext>
              </a:extLst>
            </p:cNvPr>
            <p:cNvSpPr/>
            <p:nvPr/>
          </p:nvSpPr>
          <p:spPr>
            <a:xfrm>
              <a:off x="1307104" y="2601000"/>
              <a:ext cx="2795666" cy="828000"/>
            </a:xfrm>
            <a:prstGeom prst="roundRect">
              <a:avLst>
                <a:gd name="adj" fmla="val 50000"/>
              </a:avLst>
            </a:prstGeom>
            <a:solidFill>
              <a:schemeClr val="accent5">
                <a:lumMod val="75000"/>
              </a:schemeClr>
            </a:solidFill>
            <a:ln>
              <a:noFill/>
            </a:ln>
            <a:effectLst>
              <a:outerShdw blurRad="152400" sx="102000" sy="102000" algn="ctr" rotWithShape="0">
                <a:schemeClr val="bg1">
                  <a:lumMod val="50000"/>
                  <a:alpha val="5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grpSp>
          <p:nvGrpSpPr>
            <p:cNvPr id="32" name="Group 170">
              <a:extLst>
                <a:ext uri="{FF2B5EF4-FFF2-40B4-BE49-F238E27FC236}">
                  <a16:creationId xmlns:a16="http://schemas.microsoft.com/office/drawing/2014/main" id="{6AAC8E43-A219-8A3B-20DB-9FE3AE56D1EB}"/>
                </a:ext>
              </a:extLst>
            </p:cNvPr>
            <p:cNvGrpSpPr/>
            <p:nvPr/>
          </p:nvGrpSpPr>
          <p:grpSpPr>
            <a:xfrm>
              <a:off x="2136005" y="2708249"/>
              <a:ext cx="1945148" cy="616949"/>
              <a:chOff x="967770" y="3411574"/>
              <a:chExt cx="1945148" cy="616949"/>
            </a:xfrm>
          </p:grpSpPr>
          <p:sp>
            <p:nvSpPr>
              <p:cNvPr id="34" name="TextBox 171">
                <a:extLst>
                  <a:ext uri="{FF2B5EF4-FFF2-40B4-BE49-F238E27FC236}">
                    <a16:creationId xmlns:a16="http://schemas.microsoft.com/office/drawing/2014/main" id="{C34643B0-C1E2-DE69-6460-8FFA4FB13457}"/>
                  </a:ext>
                </a:extLst>
              </p:cNvPr>
              <p:cNvSpPr txBox="1"/>
              <p:nvPr/>
            </p:nvSpPr>
            <p:spPr>
              <a:xfrm>
                <a:off x="1086726" y="3411574"/>
                <a:ext cx="1301959" cy="38933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600" dirty="0">
                    <a:solidFill>
                      <a:schemeClr val="bg1"/>
                    </a:solidFill>
                    <a:latin typeface="Arial Black" panose="020B0A04020102020204" pitchFamily="34" charset="0"/>
                  </a:rPr>
                  <a:t>SPC Chair</a:t>
                </a:r>
              </a:p>
            </p:txBody>
          </p:sp>
          <p:sp>
            <p:nvSpPr>
              <p:cNvPr id="35" name="Rectangle 172">
                <a:extLst>
                  <a:ext uri="{FF2B5EF4-FFF2-40B4-BE49-F238E27FC236}">
                    <a16:creationId xmlns:a16="http://schemas.microsoft.com/office/drawing/2014/main" id="{E8DFDC1A-795D-D121-26F2-5E4DF9D806AB}"/>
                  </a:ext>
                </a:extLst>
              </p:cNvPr>
              <p:cNvSpPr/>
              <p:nvPr/>
            </p:nvSpPr>
            <p:spPr>
              <a:xfrm>
                <a:off x="967770" y="3674579"/>
                <a:ext cx="1945148" cy="353944"/>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dirty="0">
                    <a:solidFill>
                      <a:schemeClr val="bg1"/>
                    </a:solidFill>
                  </a:rPr>
                  <a:t>Yoichi Sato (KEK</a:t>
                </a:r>
                <a:r>
                  <a:rPr lang="en-US" altLang="zh-TW" sz="1400" dirty="0">
                    <a:solidFill>
                      <a:schemeClr val="bg1"/>
                    </a:solidFill>
                  </a:rPr>
                  <a:t>/J-PARC)</a:t>
                </a:r>
                <a:endParaRPr lang="en-IN" sz="1400" dirty="0">
                  <a:solidFill>
                    <a:schemeClr val="bg1"/>
                  </a:solidFill>
                </a:endParaRPr>
              </a:p>
            </p:txBody>
          </p:sp>
        </p:grpSp>
        <p:pic>
          <p:nvPicPr>
            <p:cNvPr id="33" name="圖片 32">
              <a:extLst>
                <a:ext uri="{FF2B5EF4-FFF2-40B4-BE49-F238E27FC236}">
                  <a16:creationId xmlns:a16="http://schemas.microsoft.com/office/drawing/2014/main" id="{88060883-E885-8D3E-F29A-593D1B91E286}"/>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r="-567" b="-2109"/>
            <a:stretch/>
          </p:blipFill>
          <p:spPr>
            <a:xfrm>
              <a:off x="1541525" y="2691192"/>
              <a:ext cx="659332" cy="712074"/>
            </a:xfrm>
            <a:prstGeom prst="ellipse">
              <a:avLst/>
            </a:prstGeom>
            <a:ln>
              <a:noFill/>
            </a:ln>
            <a:effectLst>
              <a:softEdge rad="38100"/>
            </a:effectLst>
          </p:spPr>
        </p:pic>
      </p:grpSp>
      <p:grpSp>
        <p:nvGrpSpPr>
          <p:cNvPr id="36" name="群組 35">
            <a:extLst>
              <a:ext uri="{FF2B5EF4-FFF2-40B4-BE49-F238E27FC236}">
                <a16:creationId xmlns:a16="http://schemas.microsoft.com/office/drawing/2014/main" id="{1072F69B-C002-E327-944F-D18FC576179B}"/>
              </a:ext>
            </a:extLst>
          </p:cNvPr>
          <p:cNvGrpSpPr/>
          <p:nvPr/>
        </p:nvGrpSpPr>
        <p:grpSpPr>
          <a:xfrm>
            <a:off x="292386" y="1497033"/>
            <a:ext cx="2842621" cy="720000"/>
            <a:chOff x="1946017" y="1848803"/>
            <a:chExt cx="3731409" cy="828000"/>
          </a:xfrm>
        </p:grpSpPr>
        <p:sp>
          <p:nvSpPr>
            <p:cNvPr id="37" name="Rectangle: Rounded Corners 9">
              <a:extLst>
                <a:ext uri="{FF2B5EF4-FFF2-40B4-BE49-F238E27FC236}">
                  <a16:creationId xmlns:a16="http://schemas.microsoft.com/office/drawing/2014/main" id="{C0627167-E177-F53C-3FC2-4C9BAAFFCE46}"/>
                </a:ext>
              </a:extLst>
            </p:cNvPr>
            <p:cNvSpPr/>
            <p:nvPr/>
          </p:nvSpPr>
          <p:spPr>
            <a:xfrm>
              <a:off x="1946017" y="1848803"/>
              <a:ext cx="3731409" cy="828000"/>
            </a:xfrm>
            <a:prstGeom prst="roundRect">
              <a:avLst>
                <a:gd name="adj" fmla="val 50000"/>
              </a:avLst>
            </a:prstGeom>
            <a:solidFill>
              <a:schemeClr val="accent2"/>
            </a:solidFill>
            <a:ln>
              <a:noFill/>
            </a:ln>
            <a:effectLst>
              <a:outerShdw blurRad="152400" sx="102000" sy="102000" algn="ctr" rotWithShape="0">
                <a:schemeClr val="bg1">
                  <a:lumMod val="50000"/>
                  <a:alpha val="5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grpSp>
          <p:nvGrpSpPr>
            <p:cNvPr id="38" name="Group 15">
              <a:extLst>
                <a:ext uri="{FF2B5EF4-FFF2-40B4-BE49-F238E27FC236}">
                  <a16:creationId xmlns:a16="http://schemas.microsoft.com/office/drawing/2014/main" id="{4A9A39CF-D605-4282-05FB-B939535BCC82}"/>
                </a:ext>
              </a:extLst>
            </p:cNvPr>
            <p:cNvGrpSpPr/>
            <p:nvPr/>
          </p:nvGrpSpPr>
          <p:grpSpPr>
            <a:xfrm>
              <a:off x="2847514" y="1923983"/>
              <a:ext cx="2687322" cy="652997"/>
              <a:chOff x="1217540" y="3469064"/>
              <a:chExt cx="1377208" cy="443137"/>
            </a:xfrm>
          </p:grpSpPr>
          <p:sp>
            <p:nvSpPr>
              <p:cNvPr id="40" name="TextBox 50">
                <a:extLst>
                  <a:ext uri="{FF2B5EF4-FFF2-40B4-BE49-F238E27FC236}">
                    <a16:creationId xmlns:a16="http://schemas.microsoft.com/office/drawing/2014/main" id="{76C51FD2-1572-81DD-DC24-9553AAA082A6}"/>
                  </a:ext>
                </a:extLst>
              </p:cNvPr>
              <p:cNvSpPr txBox="1"/>
              <p:nvPr/>
            </p:nvSpPr>
            <p:spPr>
              <a:xfrm>
                <a:off x="1422495" y="3469064"/>
                <a:ext cx="792818" cy="26421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sz="1600" b="1" dirty="0">
                    <a:solidFill>
                      <a:schemeClr val="bg1"/>
                    </a:solidFill>
                    <a:latin typeface="Arial Black" panose="020B0A04020102020204" pitchFamily="34" charset="0"/>
                  </a:rPr>
                  <a:t>OC</a:t>
                </a:r>
                <a:r>
                  <a:rPr lang="zh-TW" altLang="en-US" sz="1600" b="1" dirty="0">
                    <a:solidFill>
                      <a:schemeClr val="bg1"/>
                    </a:solidFill>
                    <a:latin typeface="Arial Black" panose="020B0A04020102020204" pitchFamily="34" charset="0"/>
                  </a:rPr>
                  <a:t> </a:t>
                </a:r>
                <a:r>
                  <a:rPr lang="en-US" altLang="zh-TW" sz="1600" b="1" dirty="0">
                    <a:solidFill>
                      <a:schemeClr val="bg1"/>
                    </a:solidFill>
                    <a:latin typeface="Arial Black" panose="020B0A04020102020204" pitchFamily="34" charset="0"/>
                  </a:rPr>
                  <a:t>Chair</a:t>
                </a:r>
                <a:endParaRPr lang="en-IN" sz="1600" b="1" dirty="0">
                  <a:solidFill>
                    <a:schemeClr val="bg1"/>
                  </a:solidFill>
                  <a:latin typeface="Arial Black" panose="020B0A04020102020204" pitchFamily="34" charset="0"/>
                </a:endParaRPr>
              </a:p>
            </p:txBody>
          </p:sp>
          <p:sp>
            <p:nvSpPr>
              <p:cNvPr id="41" name="Rectangle 14">
                <a:extLst>
                  <a:ext uri="{FF2B5EF4-FFF2-40B4-BE49-F238E27FC236}">
                    <a16:creationId xmlns:a16="http://schemas.microsoft.com/office/drawing/2014/main" id="{7C57DA19-80AF-859B-63B4-AAC2B744AAEC}"/>
                  </a:ext>
                </a:extLst>
              </p:cNvPr>
              <p:cNvSpPr/>
              <p:nvPr/>
            </p:nvSpPr>
            <p:spPr>
              <a:xfrm>
                <a:off x="1217540" y="3672008"/>
                <a:ext cx="1377208" cy="240193"/>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bg1"/>
                    </a:solidFill>
                  </a:rPr>
                  <a:t>Ming-</a:t>
                </a:r>
                <a:r>
                  <a:rPr lang="en-US" sz="1400" dirty="0" err="1">
                    <a:solidFill>
                      <a:schemeClr val="bg1"/>
                    </a:solidFill>
                  </a:rPr>
                  <a:t>C</a:t>
                </a:r>
                <a:r>
                  <a:rPr lang="en-US" altLang="zh-TW" sz="1400" dirty="0" err="1">
                    <a:solidFill>
                      <a:schemeClr val="bg1"/>
                    </a:solidFill>
                  </a:rPr>
                  <a:t>hyuan</a:t>
                </a:r>
                <a:r>
                  <a:rPr lang="en-US" altLang="zh-TW" sz="1400" dirty="0">
                    <a:solidFill>
                      <a:schemeClr val="bg1"/>
                    </a:solidFill>
                  </a:rPr>
                  <a:t> Lin (NSRRC)</a:t>
                </a:r>
                <a:endParaRPr lang="en-IN" sz="1400" dirty="0">
                  <a:solidFill>
                    <a:schemeClr val="bg1"/>
                  </a:solidFill>
                </a:endParaRPr>
              </a:p>
            </p:txBody>
          </p:sp>
        </p:grpSp>
        <p:pic>
          <p:nvPicPr>
            <p:cNvPr id="39" name="圖片 38">
              <a:extLst>
                <a:ext uri="{FF2B5EF4-FFF2-40B4-BE49-F238E27FC236}">
                  <a16:creationId xmlns:a16="http://schemas.microsoft.com/office/drawing/2014/main" id="{3E6EFC1D-7230-261F-BC51-FF3A95C2F87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120072" y="1907146"/>
              <a:ext cx="748434" cy="759037"/>
            </a:xfrm>
            <a:prstGeom prst="ellipse">
              <a:avLst/>
            </a:prstGeom>
            <a:ln>
              <a:noFill/>
            </a:ln>
            <a:effectLst>
              <a:softEdge rad="50800"/>
            </a:effectLst>
          </p:spPr>
        </p:pic>
      </p:grpSp>
      <p:grpSp>
        <p:nvGrpSpPr>
          <p:cNvPr id="42" name="群組 41">
            <a:extLst>
              <a:ext uri="{FF2B5EF4-FFF2-40B4-BE49-F238E27FC236}">
                <a16:creationId xmlns:a16="http://schemas.microsoft.com/office/drawing/2014/main" id="{AE64931B-1BD5-D0C1-3C12-99C45ECAB644}"/>
              </a:ext>
            </a:extLst>
          </p:cNvPr>
          <p:cNvGrpSpPr/>
          <p:nvPr/>
        </p:nvGrpSpPr>
        <p:grpSpPr>
          <a:xfrm>
            <a:off x="6195867" y="1479388"/>
            <a:ext cx="2949342" cy="720000"/>
            <a:chOff x="-3483442" y="2944528"/>
            <a:chExt cx="2949342" cy="828000"/>
          </a:xfrm>
          <a:solidFill>
            <a:schemeClr val="accent2">
              <a:lumMod val="75000"/>
            </a:schemeClr>
          </a:solidFill>
        </p:grpSpPr>
        <p:grpSp>
          <p:nvGrpSpPr>
            <p:cNvPr id="43" name="群組 42">
              <a:extLst>
                <a:ext uri="{FF2B5EF4-FFF2-40B4-BE49-F238E27FC236}">
                  <a16:creationId xmlns:a16="http://schemas.microsoft.com/office/drawing/2014/main" id="{1985388D-2D1D-7582-48A3-7A09AC889384}"/>
                </a:ext>
              </a:extLst>
            </p:cNvPr>
            <p:cNvGrpSpPr/>
            <p:nvPr/>
          </p:nvGrpSpPr>
          <p:grpSpPr>
            <a:xfrm>
              <a:off x="-3483442" y="2944528"/>
              <a:ext cx="2949342" cy="828000"/>
              <a:chOff x="1721668" y="1334899"/>
              <a:chExt cx="2633340" cy="1192320"/>
            </a:xfrm>
            <a:grpFill/>
          </p:grpSpPr>
          <p:sp>
            <p:nvSpPr>
              <p:cNvPr id="48" name="Rectangle: Rounded Corners 92">
                <a:extLst>
                  <a:ext uri="{FF2B5EF4-FFF2-40B4-BE49-F238E27FC236}">
                    <a16:creationId xmlns:a16="http://schemas.microsoft.com/office/drawing/2014/main" id="{3323C02E-0C35-C696-14BC-999930792F41}"/>
                  </a:ext>
                </a:extLst>
              </p:cNvPr>
              <p:cNvSpPr/>
              <p:nvPr/>
            </p:nvSpPr>
            <p:spPr>
              <a:xfrm>
                <a:off x="1721668" y="1334899"/>
                <a:ext cx="2633340" cy="1192320"/>
              </a:xfrm>
              <a:prstGeom prst="roundRect">
                <a:avLst>
                  <a:gd name="adj" fmla="val 50000"/>
                </a:avLst>
              </a:prstGeom>
              <a:solidFill>
                <a:srgbClr val="00B0F0"/>
              </a:solidFill>
              <a:ln>
                <a:noFill/>
              </a:ln>
            </p:spPr>
            <p:style>
              <a:lnRef idx="0">
                <a:scrgbClr r="0" g="0" b="0"/>
              </a:lnRef>
              <a:fillRef idx="0">
                <a:scrgbClr r="0" g="0" b="0"/>
              </a:fillRef>
              <a:effectRef idx="0">
                <a:scrgbClr r="0" g="0" b="0"/>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grpSp>
            <p:nvGrpSpPr>
              <p:cNvPr id="49" name="Group 173">
                <a:extLst>
                  <a:ext uri="{FF2B5EF4-FFF2-40B4-BE49-F238E27FC236}">
                    <a16:creationId xmlns:a16="http://schemas.microsoft.com/office/drawing/2014/main" id="{7C78CDD2-1152-EA7D-A9E3-63C1757AC286}"/>
                  </a:ext>
                </a:extLst>
              </p:cNvPr>
              <p:cNvGrpSpPr/>
              <p:nvPr/>
            </p:nvGrpSpPr>
            <p:grpSpPr>
              <a:xfrm>
                <a:off x="2497018" y="1443540"/>
                <a:ext cx="1663402" cy="932246"/>
                <a:chOff x="-2690503" y="3430785"/>
                <a:chExt cx="1663402" cy="932246"/>
              </a:xfrm>
              <a:grpFill/>
            </p:grpSpPr>
            <p:sp>
              <p:nvSpPr>
                <p:cNvPr id="50" name="TextBox 174">
                  <a:extLst>
                    <a:ext uri="{FF2B5EF4-FFF2-40B4-BE49-F238E27FC236}">
                      <a16:creationId xmlns:a16="http://schemas.microsoft.com/office/drawing/2014/main" id="{9F8BBB11-4662-040C-99ED-A219D8768C81}"/>
                    </a:ext>
                  </a:extLst>
                </p:cNvPr>
                <p:cNvSpPr txBox="1"/>
                <p:nvPr/>
              </p:nvSpPr>
              <p:spPr>
                <a:xfrm>
                  <a:off x="-2559525" y="3430785"/>
                  <a:ext cx="1170764" cy="487518"/>
                </a:xfrm>
                <a:prstGeom prst="rect">
                  <a:avLst/>
                </a:prstGeom>
                <a:solidFill>
                  <a:srgbClr val="00B0F0"/>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600" dirty="0">
                      <a:solidFill>
                        <a:schemeClr val="bg1"/>
                      </a:solidFill>
                      <a:latin typeface="Arial Black" panose="020B0A04020102020204" pitchFamily="34" charset="0"/>
                    </a:rPr>
                    <a:t>LOC Chair</a:t>
                  </a:r>
                </a:p>
              </p:txBody>
            </p:sp>
            <p:sp>
              <p:nvSpPr>
                <p:cNvPr id="51" name="Rectangle 175">
                  <a:extLst>
                    <a:ext uri="{FF2B5EF4-FFF2-40B4-BE49-F238E27FC236}">
                      <a16:creationId xmlns:a16="http://schemas.microsoft.com/office/drawing/2014/main" id="{8E9E25BE-E19D-9E2D-4B61-EE8BDD8E1DDB}"/>
                    </a:ext>
                  </a:extLst>
                </p:cNvPr>
                <p:cNvSpPr/>
                <p:nvPr/>
              </p:nvSpPr>
              <p:spPr>
                <a:xfrm>
                  <a:off x="-2690503" y="3853352"/>
                  <a:ext cx="1663402" cy="509679"/>
                </a:xfrm>
                <a:prstGeom prst="rect">
                  <a:avLst/>
                </a:prstGeom>
                <a:no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dirty="0">
                      <a:solidFill>
                        <a:schemeClr val="bg1"/>
                      </a:solidFill>
                    </a:rPr>
                    <a:t>Jui-Che Huang (NSRRC)</a:t>
                  </a:r>
                </a:p>
              </p:txBody>
            </p:sp>
          </p:grpSp>
        </p:grpSp>
        <p:pic>
          <p:nvPicPr>
            <p:cNvPr id="44" name="圖片 43">
              <a:extLst>
                <a:ext uri="{FF2B5EF4-FFF2-40B4-BE49-F238E27FC236}">
                  <a16:creationId xmlns:a16="http://schemas.microsoft.com/office/drawing/2014/main" id="{0CE47923-5FED-10F1-468A-107A2D9BBB1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41681" y="3013077"/>
              <a:ext cx="640244" cy="720000"/>
            </a:xfrm>
            <a:prstGeom prst="ellipse">
              <a:avLst/>
            </a:prstGeom>
            <a:grpFill/>
            <a:ln>
              <a:noFill/>
            </a:ln>
            <a:effectLst>
              <a:softEdge rad="50800"/>
            </a:effectLst>
          </p:spPr>
        </p:pic>
      </p:grpSp>
      <p:sp>
        <p:nvSpPr>
          <p:cNvPr id="59" name="文字方塊 58">
            <a:extLst>
              <a:ext uri="{FF2B5EF4-FFF2-40B4-BE49-F238E27FC236}">
                <a16:creationId xmlns:a16="http://schemas.microsoft.com/office/drawing/2014/main" id="{652D26FD-D510-9B39-FB18-C3D21A60CAC7}"/>
              </a:ext>
            </a:extLst>
          </p:cNvPr>
          <p:cNvSpPr txBox="1"/>
          <p:nvPr/>
        </p:nvSpPr>
        <p:spPr>
          <a:xfrm>
            <a:off x="498868" y="2288534"/>
            <a:ext cx="5549153" cy="1200329"/>
          </a:xfrm>
          <a:prstGeom prst="rect">
            <a:avLst/>
          </a:prstGeom>
          <a:noFill/>
        </p:spPr>
        <p:txBody>
          <a:bodyPr wrap="square" rtlCol="0">
            <a:spAutoFit/>
          </a:bodyPr>
          <a:lstStyle/>
          <a:p>
            <a:r>
              <a:rPr lang="en-US" altLang="zh-TW" b="1" dirty="0">
                <a:solidFill>
                  <a:schemeClr val="accent6"/>
                </a:solidFill>
              </a:rPr>
              <a:t>Strategy for organizing IPAC’25 has proven highly effective. </a:t>
            </a:r>
          </a:p>
          <a:p>
            <a:r>
              <a:rPr lang="en-US" altLang="zh-TW" dirty="0"/>
              <a:t>With four dedicated teams holding regular monthly meetings, we ensure steady weekly progress.</a:t>
            </a:r>
            <a:endParaRPr lang="zh-TW" altLang="en-US" dirty="0">
              <a:solidFill>
                <a:srgbClr val="FF0000"/>
              </a:solidFill>
            </a:endParaRPr>
          </a:p>
        </p:txBody>
      </p:sp>
      <p:sp>
        <p:nvSpPr>
          <p:cNvPr id="60" name="文字方塊 59">
            <a:extLst>
              <a:ext uri="{FF2B5EF4-FFF2-40B4-BE49-F238E27FC236}">
                <a16:creationId xmlns:a16="http://schemas.microsoft.com/office/drawing/2014/main" id="{FAF35186-E640-FA78-9470-B5F2A9E2400C}"/>
              </a:ext>
            </a:extLst>
          </p:cNvPr>
          <p:cNvSpPr txBox="1"/>
          <p:nvPr/>
        </p:nvSpPr>
        <p:spPr>
          <a:xfrm>
            <a:off x="6225581" y="3662446"/>
            <a:ext cx="3261861" cy="3139321"/>
          </a:xfrm>
          <a:prstGeom prst="rect">
            <a:avLst/>
          </a:prstGeom>
          <a:noFill/>
        </p:spPr>
        <p:txBody>
          <a:bodyPr wrap="square" rtlCol="0">
            <a:spAutoFit/>
          </a:bodyPr>
          <a:lstStyle/>
          <a:p>
            <a:r>
              <a:rPr lang="en-US" altLang="zh-TW" b="1" dirty="0">
                <a:solidFill>
                  <a:schemeClr val="accent6"/>
                </a:solidFill>
                <a:effectLst>
                  <a:outerShdw blurRad="38100" dist="38100" dir="2700000" algn="tl">
                    <a:srgbClr val="000000">
                      <a:alpha val="43137"/>
                    </a:srgbClr>
                  </a:outerShdw>
                </a:effectLst>
              </a:rPr>
              <a:t>Team C</a:t>
            </a:r>
          </a:p>
          <a:p>
            <a:endParaRPr lang="en-US" altLang="zh-TW" dirty="0"/>
          </a:p>
          <a:p>
            <a:pPr marL="285750" indent="-285750">
              <a:buFont typeface="Arial" panose="020B0604020202020204" pitchFamily="34" charset="0"/>
              <a:buChar char="•"/>
            </a:pPr>
            <a:endParaRPr lang="en-US" altLang="zh-TW" dirty="0"/>
          </a:p>
          <a:p>
            <a:pPr marL="285750" indent="-285750">
              <a:buFont typeface="Arial" panose="020B0604020202020204" pitchFamily="34" charset="0"/>
              <a:buChar char="•"/>
            </a:pPr>
            <a:r>
              <a:rPr lang="en-US" altLang="zh-TW" dirty="0"/>
              <a:t>Light-Peer-Review </a:t>
            </a:r>
            <a:r>
              <a:rPr lang="zh-TW" altLang="en-US" dirty="0"/>
              <a:t> </a:t>
            </a:r>
            <a:r>
              <a:rPr lang="en-US" altLang="zh-TW" i="1" dirty="0"/>
              <a:t>(Max. 120)</a:t>
            </a:r>
          </a:p>
          <a:p>
            <a:pPr marL="285750" indent="-285750">
              <a:buFont typeface="Arial" panose="020B0604020202020204" pitchFamily="34" charset="0"/>
              <a:buChar char="•"/>
            </a:pPr>
            <a:r>
              <a:rPr lang="en-US" altLang="zh-TW" dirty="0"/>
              <a:t>Student Posters &amp; Grants </a:t>
            </a:r>
            <a:r>
              <a:rPr lang="en-US" altLang="zh-TW" i="1" dirty="0"/>
              <a:t>(Max. 80) </a:t>
            </a:r>
          </a:p>
          <a:p>
            <a:pPr marL="285750" indent="-285750">
              <a:buFont typeface="Arial" panose="020B0604020202020204" pitchFamily="34" charset="0"/>
              <a:buChar char="•"/>
            </a:pPr>
            <a:r>
              <a:rPr lang="en-US" altLang="zh-TW" dirty="0"/>
              <a:t>ACFA / IPAC25 Awards</a:t>
            </a:r>
          </a:p>
          <a:p>
            <a:pPr marL="285750" indent="-285750">
              <a:buFont typeface="Arial" panose="020B0604020202020204" pitchFamily="34" charset="0"/>
              <a:buChar char="•"/>
            </a:pPr>
            <a:r>
              <a:rPr lang="en-US" altLang="zh-TW" dirty="0"/>
              <a:t>Posters (Max. 1300)</a:t>
            </a:r>
          </a:p>
          <a:p>
            <a:pPr marL="285750" indent="-285750">
              <a:buFont typeface="Arial" panose="020B0604020202020204" pitchFamily="34" charset="0"/>
              <a:buChar char="•"/>
            </a:pPr>
            <a:r>
              <a:rPr lang="en-US" altLang="zh-TW" dirty="0"/>
              <a:t>Facility Tours </a:t>
            </a:r>
          </a:p>
          <a:p>
            <a:pPr marL="285750" indent="-285750">
              <a:buFont typeface="Arial" panose="020B0604020202020204" pitchFamily="34" charset="0"/>
              <a:buChar char="•"/>
            </a:pPr>
            <a:r>
              <a:rPr lang="en-US" altLang="zh-TW" dirty="0"/>
              <a:t>Conference APP</a:t>
            </a:r>
          </a:p>
          <a:p>
            <a:endParaRPr lang="en-US" altLang="zh-TW" dirty="0"/>
          </a:p>
        </p:txBody>
      </p:sp>
      <p:sp>
        <p:nvSpPr>
          <p:cNvPr id="61" name="文字方塊 60">
            <a:extLst>
              <a:ext uri="{FF2B5EF4-FFF2-40B4-BE49-F238E27FC236}">
                <a16:creationId xmlns:a16="http://schemas.microsoft.com/office/drawing/2014/main" id="{5032D79A-38D4-A7F5-D303-ED1DCE9FED01}"/>
              </a:ext>
            </a:extLst>
          </p:cNvPr>
          <p:cNvSpPr txBox="1"/>
          <p:nvPr/>
        </p:nvSpPr>
        <p:spPr>
          <a:xfrm>
            <a:off x="720140" y="3853953"/>
            <a:ext cx="2911992" cy="2585323"/>
          </a:xfrm>
          <a:prstGeom prst="rect">
            <a:avLst/>
          </a:prstGeom>
          <a:noFill/>
        </p:spPr>
        <p:txBody>
          <a:bodyPr wrap="square" rtlCol="0">
            <a:spAutoFit/>
          </a:bodyPr>
          <a:lstStyle/>
          <a:p>
            <a:r>
              <a:rPr lang="en-US" altLang="zh-TW" b="1" dirty="0">
                <a:solidFill>
                  <a:schemeClr val="accent6"/>
                </a:solidFill>
                <a:effectLst>
                  <a:outerShdw blurRad="38100" dist="38100" dir="2700000" algn="tl">
                    <a:srgbClr val="000000">
                      <a:alpha val="43137"/>
                    </a:srgbClr>
                  </a:outerShdw>
                </a:effectLst>
              </a:rPr>
              <a:t>Team A</a:t>
            </a:r>
          </a:p>
          <a:p>
            <a:pPr marL="285750" indent="-285750">
              <a:buFont typeface="Arial" panose="020B0604020202020204" pitchFamily="34" charset="0"/>
              <a:buChar char="•"/>
            </a:pPr>
            <a:endParaRPr lang="en-US" altLang="zh-TW" dirty="0"/>
          </a:p>
          <a:p>
            <a:pPr marL="285750" indent="-285750">
              <a:buFont typeface="Arial" panose="020B0604020202020204" pitchFamily="34" charset="0"/>
              <a:buChar char="•"/>
            </a:pPr>
            <a:r>
              <a:rPr lang="en-US" altLang="zh-TW" dirty="0"/>
              <a:t>Venue Arrangements</a:t>
            </a:r>
          </a:p>
          <a:p>
            <a:pPr marL="285750" indent="-285750">
              <a:buFont typeface="Arial" panose="020B0604020202020204" pitchFamily="34" charset="0"/>
              <a:buChar char="•"/>
            </a:pPr>
            <a:r>
              <a:rPr lang="en-US" altLang="zh-TW" dirty="0"/>
              <a:t>P.C.O. Meetings</a:t>
            </a:r>
          </a:p>
          <a:p>
            <a:pPr marL="285750" indent="-285750">
              <a:buFont typeface="Arial" panose="020B0604020202020204" pitchFamily="34" charset="0"/>
              <a:buChar char="•"/>
            </a:pPr>
            <a:r>
              <a:rPr lang="en-US" altLang="zh-TW" dirty="0"/>
              <a:t>Sponsorship </a:t>
            </a:r>
          </a:p>
          <a:p>
            <a:pPr marL="285750" indent="-285750">
              <a:buFont typeface="Arial" panose="020B0604020202020204" pitchFamily="34" charset="0"/>
              <a:buChar char="•"/>
            </a:pPr>
            <a:r>
              <a:rPr lang="en-US" altLang="zh-TW" dirty="0"/>
              <a:t>Finance</a:t>
            </a:r>
          </a:p>
          <a:p>
            <a:pPr marL="285750" indent="-285750">
              <a:buFont typeface="Arial" panose="020B0604020202020204" pitchFamily="34" charset="0"/>
              <a:buChar char="•"/>
            </a:pPr>
            <a:r>
              <a:rPr lang="en-US" altLang="zh-TW" dirty="0"/>
              <a:t>Conference Hotel</a:t>
            </a:r>
          </a:p>
          <a:p>
            <a:pPr marL="285750" indent="-285750">
              <a:buFont typeface="Arial" panose="020B0604020202020204" pitchFamily="34" charset="0"/>
              <a:buChar char="•"/>
            </a:pPr>
            <a:r>
              <a:rPr lang="en-US" altLang="zh-TW" dirty="0"/>
              <a:t>Registration</a:t>
            </a:r>
          </a:p>
          <a:p>
            <a:pPr marL="285750" indent="-285750">
              <a:buFont typeface="Arial" panose="020B0604020202020204" pitchFamily="34" charset="0"/>
              <a:buChar char="•"/>
            </a:pPr>
            <a:r>
              <a:rPr lang="en-US" altLang="zh-TW" dirty="0"/>
              <a:t>Entertain. Talk</a:t>
            </a:r>
          </a:p>
        </p:txBody>
      </p:sp>
      <p:sp>
        <p:nvSpPr>
          <p:cNvPr id="62" name="文字方塊 61">
            <a:extLst>
              <a:ext uri="{FF2B5EF4-FFF2-40B4-BE49-F238E27FC236}">
                <a16:creationId xmlns:a16="http://schemas.microsoft.com/office/drawing/2014/main" id="{631C4F6C-1335-F729-F7D2-46E6679CE27C}"/>
              </a:ext>
            </a:extLst>
          </p:cNvPr>
          <p:cNvSpPr txBox="1"/>
          <p:nvPr/>
        </p:nvSpPr>
        <p:spPr>
          <a:xfrm>
            <a:off x="3060866" y="3881009"/>
            <a:ext cx="3198101" cy="2585323"/>
          </a:xfrm>
          <a:prstGeom prst="rect">
            <a:avLst/>
          </a:prstGeom>
          <a:noFill/>
        </p:spPr>
        <p:txBody>
          <a:bodyPr wrap="square" rtlCol="0">
            <a:spAutoFit/>
          </a:bodyPr>
          <a:lstStyle/>
          <a:p>
            <a:r>
              <a:rPr lang="en-US" altLang="zh-TW" b="1" dirty="0">
                <a:solidFill>
                  <a:schemeClr val="accent6"/>
                </a:solidFill>
                <a:effectLst>
                  <a:outerShdw blurRad="38100" dist="38100" dir="2700000" algn="tl">
                    <a:srgbClr val="000000">
                      <a:alpha val="43137"/>
                    </a:srgbClr>
                  </a:outerShdw>
                </a:effectLst>
              </a:rPr>
              <a:t>Team B</a:t>
            </a:r>
          </a:p>
          <a:p>
            <a:endParaRPr lang="en-US" altLang="zh-TW" dirty="0"/>
          </a:p>
          <a:p>
            <a:pPr marL="285750" indent="-285750">
              <a:buFont typeface="Arial" panose="020B0604020202020204" pitchFamily="34" charset="0"/>
              <a:buChar char="•"/>
            </a:pPr>
            <a:r>
              <a:rPr lang="en-US" altLang="zh-TW" dirty="0"/>
              <a:t>JACoW Team</a:t>
            </a:r>
            <a:br>
              <a:rPr lang="en-US" altLang="zh-TW" dirty="0"/>
            </a:br>
            <a:r>
              <a:rPr lang="en-US" altLang="zh-TW" i="1" dirty="0"/>
              <a:t>(~ 1300 papers processed)  </a:t>
            </a:r>
          </a:p>
          <a:p>
            <a:pPr marL="285750" indent="-285750">
              <a:buFont typeface="Arial" panose="020B0604020202020204" pitchFamily="34" charset="0"/>
              <a:buChar char="•"/>
            </a:pPr>
            <a:r>
              <a:rPr lang="en-US" altLang="zh-TW" dirty="0"/>
              <a:t>Oral Presentation </a:t>
            </a:r>
            <a:r>
              <a:rPr lang="en-US" altLang="zh-TW" i="1" dirty="0"/>
              <a:t>(86 talks)</a:t>
            </a:r>
          </a:p>
          <a:p>
            <a:pPr marL="285750" indent="-285750">
              <a:buFont typeface="Arial" panose="020B0604020202020204" pitchFamily="34" charset="0"/>
              <a:buChar char="•"/>
            </a:pPr>
            <a:r>
              <a:rPr lang="en-US" altLang="zh-TW" dirty="0"/>
              <a:t>Proceedings Office – IT Team</a:t>
            </a:r>
          </a:p>
          <a:p>
            <a:pPr marL="285750" indent="-285750">
              <a:buFont typeface="Arial" panose="020B0604020202020204" pitchFamily="34" charset="0"/>
              <a:buChar char="•"/>
            </a:pPr>
            <a:r>
              <a:rPr lang="en-US" altLang="zh-TW" dirty="0"/>
              <a:t>Related Software Setup</a:t>
            </a:r>
          </a:p>
          <a:p>
            <a:pPr marL="285750" indent="-285750">
              <a:buFont typeface="Arial" panose="020B0604020202020204" pitchFamily="34" charset="0"/>
              <a:buChar char="•"/>
            </a:pPr>
            <a:r>
              <a:rPr lang="en-US" altLang="zh-TW" dirty="0"/>
              <a:t>Conference Website</a:t>
            </a:r>
          </a:p>
          <a:p>
            <a:pPr marL="285750" indent="-285750">
              <a:buFont typeface="Arial" panose="020B0604020202020204" pitchFamily="34" charset="0"/>
              <a:buChar char="•"/>
            </a:pPr>
            <a:r>
              <a:rPr lang="en-US" altLang="zh-TW" dirty="0"/>
              <a:t>Regular Announcement</a:t>
            </a:r>
          </a:p>
        </p:txBody>
      </p:sp>
      <p:pic>
        <p:nvPicPr>
          <p:cNvPr id="63" name="圖片 62">
            <a:extLst>
              <a:ext uri="{FF2B5EF4-FFF2-40B4-BE49-F238E27FC236}">
                <a16:creationId xmlns:a16="http://schemas.microsoft.com/office/drawing/2014/main" id="{B1522D27-B375-BA9C-2644-9220E387CD38}"/>
              </a:ext>
            </a:extLst>
          </p:cNvPr>
          <p:cNvPicPr>
            <a:picLocks noChangeAspect="1"/>
          </p:cNvPicPr>
          <p:nvPr/>
        </p:nvPicPr>
        <p:blipFill>
          <a:blip r:embed="rId8" cstate="screen">
            <a:duotone>
              <a:prstClr val="black"/>
              <a:schemeClr val="accent3">
                <a:tint val="45000"/>
                <a:satMod val="400000"/>
              </a:schemeClr>
            </a:duotone>
            <a:extLst>
              <a:ext uri="{28A0092B-C50C-407E-A947-70E740481C1C}">
                <a14:useLocalDpi xmlns:a14="http://schemas.microsoft.com/office/drawing/2010/main"/>
              </a:ext>
            </a:extLst>
          </a:blip>
          <a:stretch>
            <a:fillRect/>
          </a:stretch>
        </p:blipFill>
        <p:spPr>
          <a:xfrm flipH="1">
            <a:off x="4351586" y="3540365"/>
            <a:ext cx="921069" cy="868933"/>
          </a:xfrm>
          <a:prstGeom prst="rect">
            <a:avLst/>
          </a:prstGeom>
        </p:spPr>
      </p:pic>
      <p:sp>
        <p:nvSpPr>
          <p:cNvPr id="64" name="文字方塊 63">
            <a:extLst>
              <a:ext uri="{FF2B5EF4-FFF2-40B4-BE49-F238E27FC236}">
                <a16:creationId xmlns:a16="http://schemas.microsoft.com/office/drawing/2014/main" id="{5AD4E102-583F-F10A-7609-12428E29A229}"/>
              </a:ext>
            </a:extLst>
          </p:cNvPr>
          <p:cNvSpPr txBox="1"/>
          <p:nvPr/>
        </p:nvSpPr>
        <p:spPr>
          <a:xfrm>
            <a:off x="9418018" y="3737243"/>
            <a:ext cx="2687616" cy="2585323"/>
          </a:xfrm>
          <a:prstGeom prst="rect">
            <a:avLst/>
          </a:prstGeom>
          <a:noFill/>
        </p:spPr>
        <p:txBody>
          <a:bodyPr wrap="square">
            <a:spAutoFit/>
          </a:bodyPr>
          <a:lstStyle/>
          <a:p>
            <a:r>
              <a:rPr lang="en-US" altLang="zh-TW" b="1" dirty="0">
                <a:solidFill>
                  <a:schemeClr val="accent6"/>
                </a:solidFill>
                <a:effectLst>
                  <a:outerShdw blurRad="38100" dist="38100" dir="2700000" algn="tl">
                    <a:srgbClr val="000000">
                      <a:alpha val="43137"/>
                    </a:srgbClr>
                  </a:outerShdw>
                </a:effectLst>
              </a:rPr>
              <a:t>Team D</a:t>
            </a:r>
          </a:p>
          <a:p>
            <a:endParaRPr lang="en-US" altLang="zh-TW" b="1" dirty="0">
              <a:solidFill>
                <a:schemeClr val="accent6"/>
              </a:solidFill>
              <a:effectLst>
                <a:outerShdw blurRad="38100" dist="38100" dir="2700000" algn="tl">
                  <a:srgbClr val="000000">
                    <a:alpha val="43137"/>
                  </a:srgbClr>
                </a:outerShdw>
              </a:effectLst>
            </a:endParaRPr>
          </a:p>
          <a:p>
            <a:pPr marL="342900" indent="-342900">
              <a:buFont typeface="Arial" panose="020B0604020202020204" pitchFamily="34" charset="0"/>
              <a:buChar char="•"/>
            </a:pPr>
            <a:endParaRPr lang="en-US" altLang="zh-TW" dirty="0"/>
          </a:p>
          <a:p>
            <a:pPr marL="342900" indent="-342900">
              <a:buFont typeface="Arial" panose="020B0604020202020204" pitchFamily="34" charset="0"/>
              <a:buChar char="•"/>
            </a:pPr>
            <a:r>
              <a:rPr lang="en-US" altLang="zh-TW" dirty="0"/>
              <a:t>Scientific Program</a:t>
            </a:r>
          </a:p>
          <a:p>
            <a:pPr marL="342900" indent="-342900">
              <a:buFont typeface="Arial" panose="020B0604020202020204" pitchFamily="34" charset="0"/>
              <a:buChar char="•"/>
            </a:pPr>
            <a:r>
              <a:rPr lang="en-US" altLang="zh-TW" dirty="0"/>
              <a:t>Industry Session</a:t>
            </a:r>
          </a:p>
          <a:p>
            <a:pPr marL="342900" indent="-342900">
              <a:buFont typeface="Arial" panose="020B0604020202020204" pitchFamily="34" charset="0"/>
              <a:buChar char="•"/>
            </a:pPr>
            <a:r>
              <a:rPr lang="en-US" altLang="zh-TW" dirty="0"/>
              <a:t>Productive Research Environment Session</a:t>
            </a:r>
          </a:p>
          <a:p>
            <a:pPr marL="342900" indent="-342900">
              <a:buFont typeface="Arial" panose="020B0604020202020204" pitchFamily="34" charset="0"/>
              <a:buChar char="•"/>
            </a:pPr>
            <a:r>
              <a:rPr lang="en-US" altLang="zh-TW" dirty="0"/>
              <a:t>SPC1/2/3 Events</a:t>
            </a:r>
          </a:p>
          <a:p>
            <a:endParaRPr lang="en-US" altLang="zh-TW" dirty="0"/>
          </a:p>
        </p:txBody>
      </p:sp>
      <p:pic>
        <p:nvPicPr>
          <p:cNvPr id="65" name="圖片 64">
            <a:extLst>
              <a:ext uri="{FF2B5EF4-FFF2-40B4-BE49-F238E27FC236}">
                <a16:creationId xmlns:a16="http://schemas.microsoft.com/office/drawing/2014/main" id="{88BDBB3D-3DFF-1ABF-3B83-BA2A37A6D764}"/>
              </a:ext>
            </a:extLst>
          </p:cNvPr>
          <p:cNvPicPr>
            <a:picLocks noChangeAspect="1"/>
          </p:cNvPicPr>
          <p:nvPr/>
        </p:nvPicPr>
        <p:blipFill>
          <a:blip r:embed="rId8" cstate="screen">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flipH="1">
            <a:off x="9855200" y="5862278"/>
            <a:ext cx="979468" cy="924027"/>
          </a:xfrm>
          <a:prstGeom prst="rect">
            <a:avLst/>
          </a:prstGeom>
        </p:spPr>
      </p:pic>
      <p:pic>
        <p:nvPicPr>
          <p:cNvPr id="66" name="圖片 65">
            <a:extLst>
              <a:ext uri="{FF2B5EF4-FFF2-40B4-BE49-F238E27FC236}">
                <a16:creationId xmlns:a16="http://schemas.microsoft.com/office/drawing/2014/main" id="{A05C9AA7-C994-4D31-3679-8A57C0C18FB3}"/>
              </a:ext>
            </a:extLst>
          </p:cNvPr>
          <p:cNvPicPr>
            <a:picLocks noChangeAspect="1"/>
          </p:cNvPicPr>
          <p:nvPr/>
        </p:nvPicPr>
        <p:blipFill>
          <a:blip r:embed="rId9" cstate="screen">
            <a:extLst>
              <a:ext uri="{BEBA8EAE-BF5A-486C-A8C5-ECC9F3942E4B}">
                <a14:imgProps xmlns:a14="http://schemas.microsoft.com/office/drawing/2010/main">
                  <a14:imgLayer r:embed="rId10">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flipH="1">
            <a:off x="7592832" y="3610940"/>
            <a:ext cx="931834" cy="879089"/>
          </a:xfrm>
          <a:prstGeom prst="rect">
            <a:avLst/>
          </a:prstGeom>
        </p:spPr>
      </p:pic>
      <p:pic>
        <p:nvPicPr>
          <p:cNvPr id="67" name="圖片 66">
            <a:extLst>
              <a:ext uri="{FF2B5EF4-FFF2-40B4-BE49-F238E27FC236}">
                <a16:creationId xmlns:a16="http://schemas.microsoft.com/office/drawing/2014/main" id="{6EB852AF-2DA4-97B3-229C-3265D713354B}"/>
              </a:ext>
            </a:extLst>
          </p:cNvPr>
          <p:cNvPicPr>
            <a:picLocks noChangeAspect="1"/>
          </p:cNvPicPr>
          <p:nvPr/>
        </p:nvPicPr>
        <p:blipFill>
          <a:blip r:embed="rId11" cstate="screen">
            <a:extLst>
              <a:ext uri="{BEBA8EAE-BF5A-486C-A8C5-ECC9F3942E4B}">
                <a14:imgProps xmlns:a14="http://schemas.microsoft.com/office/drawing/2010/main">
                  <a14:imgLayer r:embed="rId12">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flipH="1">
            <a:off x="4736592" y="3540365"/>
            <a:ext cx="921069" cy="868933"/>
          </a:xfrm>
          <a:prstGeom prst="rect">
            <a:avLst/>
          </a:prstGeom>
        </p:spPr>
      </p:pic>
      <p:pic>
        <p:nvPicPr>
          <p:cNvPr id="68" name="圖片 67">
            <a:extLst>
              <a:ext uri="{FF2B5EF4-FFF2-40B4-BE49-F238E27FC236}">
                <a16:creationId xmlns:a16="http://schemas.microsoft.com/office/drawing/2014/main" id="{49B8C160-2146-6CCD-31B3-5EFA755C72AE}"/>
              </a:ext>
            </a:extLst>
          </p:cNvPr>
          <p:cNvPicPr>
            <a:picLocks noChangeAspect="1"/>
          </p:cNvPicPr>
          <p:nvPr/>
        </p:nvPicPr>
        <p:blipFill>
          <a:blip r:embed="rId9" cstate="screen">
            <a:duotone>
              <a:prstClr val="black"/>
              <a:schemeClr val="tx2">
                <a:tint val="45000"/>
                <a:satMod val="400000"/>
              </a:schemeClr>
            </a:duotone>
            <a:extLst>
              <a:ext uri="{BEBA8EAE-BF5A-486C-A8C5-ECC9F3942E4B}">
                <a14:imgProps xmlns:a14="http://schemas.microsoft.com/office/drawing/2010/main">
                  <a14:imgLayer r:embed="rId10">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flipH="1">
            <a:off x="7977838" y="3604859"/>
            <a:ext cx="931834" cy="879089"/>
          </a:xfrm>
          <a:prstGeom prst="rect">
            <a:avLst/>
          </a:prstGeom>
        </p:spPr>
      </p:pic>
      <p:pic>
        <p:nvPicPr>
          <p:cNvPr id="69" name="圖片 68">
            <a:extLst>
              <a:ext uri="{FF2B5EF4-FFF2-40B4-BE49-F238E27FC236}">
                <a16:creationId xmlns:a16="http://schemas.microsoft.com/office/drawing/2014/main" id="{60E23673-4F1E-52F9-BA75-A3C1CB487A66}"/>
              </a:ext>
            </a:extLst>
          </p:cNvPr>
          <p:cNvPicPr>
            <a:picLocks noChangeAspect="1"/>
          </p:cNvPicPr>
          <p:nvPr/>
        </p:nvPicPr>
        <p:blipFill>
          <a:blip r:embed="rId8" cstate="screen">
            <a:duotone>
              <a:prstClr val="black"/>
              <a:schemeClr val="accent3">
                <a:tint val="45000"/>
                <a:satMod val="400000"/>
              </a:schemeClr>
            </a:duotone>
            <a:extLst>
              <a:ext uri="{28A0092B-C50C-407E-A947-70E740481C1C}">
                <a14:useLocalDpi xmlns:a14="http://schemas.microsoft.com/office/drawing/2010/main"/>
              </a:ext>
            </a:extLst>
          </a:blip>
          <a:stretch>
            <a:fillRect/>
          </a:stretch>
        </p:blipFill>
        <p:spPr>
          <a:xfrm flipH="1">
            <a:off x="1599930" y="3317204"/>
            <a:ext cx="995858" cy="939489"/>
          </a:xfrm>
          <a:prstGeom prst="rect">
            <a:avLst/>
          </a:prstGeom>
        </p:spPr>
      </p:pic>
      <p:pic>
        <p:nvPicPr>
          <p:cNvPr id="70" name="圖片 69">
            <a:extLst>
              <a:ext uri="{FF2B5EF4-FFF2-40B4-BE49-F238E27FC236}">
                <a16:creationId xmlns:a16="http://schemas.microsoft.com/office/drawing/2014/main" id="{C7361E72-8877-AE2F-940C-07E828600FFA}"/>
              </a:ext>
            </a:extLst>
          </p:cNvPr>
          <p:cNvPicPr>
            <a:picLocks noChangeAspect="1"/>
          </p:cNvPicPr>
          <p:nvPr/>
        </p:nvPicPr>
        <p:blipFill>
          <a:blip r:embed="rId4"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193470" y="3328972"/>
            <a:ext cx="654378" cy="836365"/>
          </a:xfrm>
          <a:prstGeom prst="rect">
            <a:avLst/>
          </a:prstGeom>
        </p:spPr>
      </p:pic>
      <p:pic>
        <p:nvPicPr>
          <p:cNvPr id="71" name="圖片 70">
            <a:extLst>
              <a:ext uri="{FF2B5EF4-FFF2-40B4-BE49-F238E27FC236}">
                <a16:creationId xmlns:a16="http://schemas.microsoft.com/office/drawing/2014/main" id="{AF49CBF5-E12C-AABC-8592-1FACFFAA91D1}"/>
              </a:ext>
            </a:extLst>
          </p:cNvPr>
          <p:cNvPicPr>
            <a:picLocks noChangeAspect="1"/>
          </p:cNvPicPr>
          <p:nvPr/>
        </p:nvPicPr>
        <p:blipFill>
          <a:blip r:embed="rId4"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474734" y="5913840"/>
            <a:ext cx="643608" cy="822600"/>
          </a:xfrm>
          <a:prstGeom prst="rect">
            <a:avLst/>
          </a:prstGeom>
        </p:spPr>
      </p:pic>
      <p:grpSp>
        <p:nvGrpSpPr>
          <p:cNvPr id="76" name="群組 75">
            <a:extLst>
              <a:ext uri="{FF2B5EF4-FFF2-40B4-BE49-F238E27FC236}">
                <a16:creationId xmlns:a16="http://schemas.microsoft.com/office/drawing/2014/main" id="{50BF7DFB-4148-7A00-6D3C-067DFE8EA17D}"/>
              </a:ext>
            </a:extLst>
          </p:cNvPr>
          <p:cNvGrpSpPr/>
          <p:nvPr/>
        </p:nvGrpSpPr>
        <p:grpSpPr>
          <a:xfrm>
            <a:off x="8727986" y="2522491"/>
            <a:ext cx="2711186" cy="1012229"/>
            <a:chOff x="7620692" y="2458267"/>
            <a:chExt cx="2711186" cy="1012229"/>
          </a:xfrm>
        </p:grpSpPr>
        <p:grpSp>
          <p:nvGrpSpPr>
            <p:cNvPr id="77" name="群組 76">
              <a:extLst>
                <a:ext uri="{FF2B5EF4-FFF2-40B4-BE49-F238E27FC236}">
                  <a16:creationId xmlns:a16="http://schemas.microsoft.com/office/drawing/2014/main" id="{7B29889D-9BBB-6C27-177B-0E5F21D1202D}"/>
                </a:ext>
              </a:extLst>
            </p:cNvPr>
            <p:cNvGrpSpPr/>
            <p:nvPr/>
          </p:nvGrpSpPr>
          <p:grpSpPr>
            <a:xfrm>
              <a:off x="7620692" y="2458267"/>
              <a:ext cx="2585227" cy="963044"/>
              <a:chOff x="4159556" y="1167137"/>
              <a:chExt cx="2585227" cy="963044"/>
            </a:xfrm>
          </p:grpSpPr>
          <p:pic>
            <p:nvPicPr>
              <p:cNvPr id="81" name="圖片 80">
                <a:extLst>
                  <a:ext uri="{FF2B5EF4-FFF2-40B4-BE49-F238E27FC236}">
                    <a16:creationId xmlns:a16="http://schemas.microsoft.com/office/drawing/2014/main" id="{AECB2182-1161-D0A0-9231-A6F2718C1FAD}"/>
                  </a:ext>
                </a:extLst>
              </p:cNvPr>
              <p:cNvPicPr>
                <a:picLocks noChangeAspect="1"/>
              </p:cNvPicPr>
              <p:nvPr/>
            </p:nvPicPr>
            <p:blipFill>
              <a:blip r:embed="rId13" cstate="screen">
                <a:duotone>
                  <a:prstClr val="black"/>
                  <a:schemeClr val="accent2">
                    <a:tint val="45000"/>
                    <a:satMod val="400000"/>
                  </a:schemeClr>
                </a:duotone>
                <a:extLst>
                  <a:ext uri="{BEBA8EAE-BF5A-486C-A8C5-ECC9F3942E4B}">
                    <a14:imgProps xmlns:a14="http://schemas.microsoft.com/office/drawing/2010/main">
                      <a14:imgLayer r:embed="rId1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flipH="1">
                <a:off x="4958304" y="1173745"/>
                <a:ext cx="995858" cy="939489"/>
              </a:xfrm>
              <a:prstGeom prst="rect">
                <a:avLst/>
              </a:prstGeom>
            </p:spPr>
          </p:pic>
          <p:grpSp>
            <p:nvGrpSpPr>
              <p:cNvPr id="82" name="群組 81">
                <a:extLst>
                  <a:ext uri="{FF2B5EF4-FFF2-40B4-BE49-F238E27FC236}">
                    <a16:creationId xmlns:a16="http://schemas.microsoft.com/office/drawing/2014/main" id="{350E291E-5C78-89CB-F4F8-EABB6CEF502E}"/>
                  </a:ext>
                </a:extLst>
              </p:cNvPr>
              <p:cNvGrpSpPr/>
              <p:nvPr/>
            </p:nvGrpSpPr>
            <p:grpSpPr>
              <a:xfrm>
                <a:off x="4159556" y="1167137"/>
                <a:ext cx="2585227" cy="963044"/>
                <a:chOff x="4218642" y="1243484"/>
                <a:chExt cx="2585227" cy="963044"/>
              </a:xfrm>
            </p:grpSpPr>
            <p:pic>
              <p:nvPicPr>
                <p:cNvPr id="83" name="圖片 82">
                  <a:extLst>
                    <a:ext uri="{FF2B5EF4-FFF2-40B4-BE49-F238E27FC236}">
                      <a16:creationId xmlns:a16="http://schemas.microsoft.com/office/drawing/2014/main" id="{37001860-0B3E-B59C-B4DC-E99898EE25E0}"/>
                    </a:ext>
                  </a:extLst>
                </p:cNvPr>
                <p:cNvPicPr>
                  <a:picLocks noChangeAspect="1"/>
                </p:cNvPicPr>
                <p:nvPr/>
              </p:nvPicPr>
              <p:blipFill>
                <a:blip r:embed="rId8"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flipH="1">
                  <a:off x="4218642" y="1267039"/>
                  <a:ext cx="995858" cy="939489"/>
                </a:xfrm>
                <a:prstGeom prst="rect">
                  <a:avLst/>
                </a:prstGeom>
              </p:spPr>
            </p:pic>
            <p:pic>
              <p:nvPicPr>
                <p:cNvPr id="84" name="圖片 83">
                  <a:extLst>
                    <a:ext uri="{FF2B5EF4-FFF2-40B4-BE49-F238E27FC236}">
                      <a16:creationId xmlns:a16="http://schemas.microsoft.com/office/drawing/2014/main" id="{A6B99F0C-E5D9-F9D2-D238-47CF5283DA0E}"/>
                    </a:ext>
                  </a:extLst>
                </p:cNvPr>
                <p:cNvPicPr>
                  <a:picLocks noChangeAspect="1"/>
                </p:cNvPicPr>
                <p:nvPr/>
              </p:nvPicPr>
              <p:blipFill>
                <a:blip r:embed="rId13" cstate="screen">
                  <a:extLst>
                    <a:ext uri="{BEBA8EAE-BF5A-486C-A8C5-ECC9F3942E4B}">
                      <a14:imgProps xmlns:a14="http://schemas.microsoft.com/office/drawing/2010/main">
                        <a14:imgLayer r:embed="rId1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flipH="1">
                  <a:off x="5808011" y="1243484"/>
                  <a:ext cx="995858" cy="939489"/>
                </a:xfrm>
                <a:prstGeom prst="rect">
                  <a:avLst/>
                </a:prstGeom>
              </p:spPr>
            </p:pic>
          </p:grpSp>
        </p:grpSp>
        <p:pic>
          <p:nvPicPr>
            <p:cNvPr id="78" name="圖片 77">
              <a:extLst>
                <a:ext uri="{FF2B5EF4-FFF2-40B4-BE49-F238E27FC236}">
                  <a16:creationId xmlns:a16="http://schemas.microsoft.com/office/drawing/2014/main" id="{FDF37725-B0CA-457E-859B-D2DCCD1A52F8}"/>
                </a:ext>
              </a:extLst>
            </p:cNvPr>
            <p:cNvPicPr>
              <a:picLocks noChangeAspect="1"/>
            </p:cNvPicPr>
            <p:nvPr/>
          </p:nvPicPr>
          <p:blipFill>
            <a:blip r:embed="rId4"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9061739" y="2488516"/>
              <a:ext cx="654378" cy="836365"/>
            </a:xfrm>
            <a:prstGeom prst="rect">
              <a:avLst/>
            </a:prstGeom>
          </p:spPr>
        </p:pic>
        <p:pic>
          <p:nvPicPr>
            <p:cNvPr id="79" name="圖片 78">
              <a:extLst>
                <a:ext uri="{FF2B5EF4-FFF2-40B4-BE49-F238E27FC236}">
                  <a16:creationId xmlns:a16="http://schemas.microsoft.com/office/drawing/2014/main" id="{10F77070-81C7-B841-F620-87B40BA97269}"/>
                </a:ext>
              </a:extLst>
            </p:cNvPr>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208625" y="2472048"/>
              <a:ext cx="654378" cy="836365"/>
            </a:xfrm>
            <a:prstGeom prst="rect">
              <a:avLst/>
            </a:prstGeom>
          </p:spPr>
        </p:pic>
        <p:sp>
          <p:nvSpPr>
            <p:cNvPr id="80" name="文字方塊 79">
              <a:extLst>
                <a:ext uri="{FF2B5EF4-FFF2-40B4-BE49-F238E27FC236}">
                  <a16:creationId xmlns:a16="http://schemas.microsoft.com/office/drawing/2014/main" id="{9E790953-377E-5463-E6B9-F344AB6A7BFB}"/>
                </a:ext>
              </a:extLst>
            </p:cNvPr>
            <p:cNvSpPr txBox="1"/>
            <p:nvPr/>
          </p:nvSpPr>
          <p:spPr>
            <a:xfrm>
              <a:off x="7746651" y="3101164"/>
              <a:ext cx="2585227" cy="369332"/>
            </a:xfrm>
            <a:prstGeom prst="rect">
              <a:avLst/>
            </a:prstGeom>
            <a:noFill/>
          </p:spPr>
          <p:txBody>
            <a:bodyPr wrap="square" rtlCol="0">
              <a:spAutoFit/>
            </a:bodyPr>
            <a:lstStyle/>
            <a:p>
              <a:r>
                <a:rPr lang="en-US" altLang="zh-TW" b="1" dirty="0">
                  <a:ln w="22225">
                    <a:solidFill>
                      <a:srgbClr val="385723"/>
                    </a:solidFill>
                    <a:prstDash val="solid"/>
                  </a:ln>
                  <a:solidFill>
                    <a:schemeClr val="accent2">
                      <a:lumMod val="40000"/>
                      <a:lumOff val="60000"/>
                    </a:schemeClr>
                  </a:solidFill>
                  <a:latin typeface="Arial Black" panose="020B0A04020102020204" pitchFamily="34" charset="0"/>
                </a:rPr>
                <a:t>IPAC’25</a:t>
              </a:r>
              <a:r>
                <a:rPr lang="zh-TW" altLang="en-US" b="1" dirty="0">
                  <a:ln w="22225">
                    <a:solidFill>
                      <a:srgbClr val="385723"/>
                    </a:solidFill>
                    <a:prstDash val="solid"/>
                  </a:ln>
                  <a:solidFill>
                    <a:schemeClr val="accent2">
                      <a:lumMod val="40000"/>
                      <a:lumOff val="60000"/>
                    </a:schemeClr>
                  </a:solidFill>
                  <a:latin typeface="Arial Black" panose="020B0A04020102020204" pitchFamily="34" charset="0"/>
                </a:rPr>
                <a:t> </a:t>
              </a:r>
              <a:r>
                <a:rPr lang="en-US" altLang="zh-TW" b="1" dirty="0">
                  <a:ln w="22225">
                    <a:solidFill>
                      <a:srgbClr val="385723"/>
                    </a:solidFill>
                    <a:prstDash val="solid"/>
                  </a:ln>
                  <a:solidFill>
                    <a:schemeClr val="accent2">
                      <a:lumMod val="40000"/>
                      <a:lumOff val="60000"/>
                    </a:schemeClr>
                  </a:solidFill>
                  <a:latin typeface="Arial Black" panose="020B0A04020102020204" pitchFamily="34" charset="0"/>
                </a:rPr>
                <a:t>LOC</a:t>
              </a:r>
              <a:r>
                <a:rPr lang="zh-TW" altLang="en-US" b="1" dirty="0">
                  <a:ln w="22225">
                    <a:solidFill>
                      <a:srgbClr val="385723"/>
                    </a:solidFill>
                    <a:prstDash val="solid"/>
                  </a:ln>
                  <a:solidFill>
                    <a:schemeClr val="accent2">
                      <a:lumMod val="40000"/>
                      <a:lumOff val="60000"/>
                    </a:schemeClr>
                  </a:solidFill>
                  <a:latin typeface="Arial Black" panose="020B0A04020102020204" pitchFamily="34" charset="0"/>
                </a:rPr>
                <a:t> </a:t>
              </a:r>
              <a:r>
                <a:rPr lang="en-US" altLang="zh-TW" b="1" dirty="0">
                  <a:ln w="22225">
                    <a:solidFill>
                      <a:srgbClr val="385723"/>
                    </a:solidFill>
                    <a:prstDash val="solid"/>
                  </a:ln>
                  <a:solidFill>
                    <a:schemeClr val="accent2">
                      <a:lumMod val="40000"/>
                      <a:lumOff val="60000"/>
                    </a:schemeClr>
                  </a:solidFill>
                  <a:latin typeface="Arial Black" panose="020B0A04020102020204" pitchFamily="34" charset="0"/>
                </a:rPr>
                <a:t>team</a:t>
              </a:r>
              <a:endParaRPr lang="zh-TW" altLang="en-US" b="1" dirty="0">
                <a:ln w="22225">
                  <a:solidFill>
                    <a:srgbClr val="385723"/>
                  </a:solidFill>
                  <a:prstDash val="solid"/>
                </a:ln>
                <a:solidFill>
                  <a:schemeClr val="accent2">
                    <a:lumMod val="40000"/>
                    <a:lumOff val="60000"/>
                  </a:schemeClr>
                </a:solidFill>
                <a:latin typeface="Arial Black" panose="020B0A04020102020204" pitchFamily="34" charset="0"/>
              </a:endParaRPr>
            </a:p>
          </p:txBody>
        </p:sp>
      </p:grpSp>
      <p:sp>
        <p:nvSpPr>
          <p:cNvPr id="6" name="文字方塊 5">
            <a:extLst>
              <a:ext uri="{FF2B5EF4-FFF2-40B4-BE49-F238E27FC236}">
                <a16:creationId xmlns:a16="http://schemas.microsoft.com/office/drawing/2014/main" id="{A9175F35-016B-2C10-FEA2-D2D5D194AE45}"/>
              </a:ext>
            </a:extLst>
          </p:cNvPr>
          <p:cNvSpPr txBox="1"/>
          <p:nvPr/>
        </p:nvSpPr>
        <p:spPr>
          <a:xfrm>
            <a:off x="9464730" y="4187203"/>
            <a:ext cx="2492433" cy="369332"/>
          </a:xfrm>
          <a:prstGeom prst="rect">
            <a:avLst/>
          </a:prstGeom>
          <a:noFill/>
        </p:spPr>
        <p:txBody>
          <a:bodyPr wrap="square">
            <a:spAutoFit/>
          </a:bodyPr>
          <a:lstStyle/>
          <a:p>
            <a:r>
              <a:rPr lang="en-US" altLang="zh-TW" dirty="0">
                <a:solidFill>
                  <a:schemeClr val="accent1"/>
                </a:solidFill>
              </a:rPr>
              <a:t>SPC</a:t>
            </a:r>
            <a:r>
              <a:rPr lang="zh-TW" altLang="en-US" dirty="0">
                <a:solidFill>
                  <a:schemeClr val="accent1"/>
                </a:solidFill>
              </a:rPr>
              <a:t> </a:t>
            </a:r>
            <a:r>
              <a:rPr lang="en-US" altLang="zh-TW" dirty="0">
                <a:solidFill>
                  <a:schemeClr val="accent1"/>
                </a:solidFill>
              </a:rPr>
              <a:t>Chair : Dr. Sato, KEK</a:t>
            </a:r>
          </a:p>
        </p:txBody>
      </p:sp>
      <p:grpSp>
        <p:nvGrpSpPr>
          <p:cNvPr id="9" name="群組 8">
            <a:extLst>
              <a:ext uri="{FF2B5EF4-FFF2-40B4-BE49-F238E27FC236}">
                <a16:creationId xmlns:a16="http://schemas.microsoft.com/office/drawing/2014/main" id="{EBA909C7-7C97-ACCF-D125-809B0C89B6E4}"/>
              </a:ext>
            </a:extLst>
          </p:cNvPr>
          <p:cNvGrpSpPr/>
          <p:nvPr/>
        </p:nvGrpSpPr>
        <p:grpSpPr>
          <a:xfrm>
            <a:off x="9276053" y="1473600"/>
            <a:ext cx="2815920" cy="723722"/>
            <a:chOff x="9276053" y="1593668"/>
            <a:chExt cx="2815920" cy="723722"/>
          </a:xfrm>
        </p:grpSpPr>
        <p:grpSp>
          <p:nvGrpSpPr>
            <p:cNvPr id="53" name="群組 52">
              <a:extLst>
                <a:ext uri="{FF2B5EF4-FFF2-40B4-BE49-F238E27FC236}">
                  <a16:creationId xmlns:a16="http://schemas.microsoft.com/office/drawing/2014/main" id="{BBF0B724-57C7-8C06-1A7F-20D6C2590AEA}"/>
                </a:ext>
              </a:extLst>
            </p:cNvPr>
            <p:cNvGrpSpPr/>
            <p:nvPr/>
          </p:nvGrpSpPr>
          <p:grpSpPr>
            <a:xfrm>
              <a:off x="9276053" y="1597390"/>
              <a:ext cx="2815920" cy="720000"/>
              <a:chOff x="8376403" y="4840657"/>
              <a:chExt cx="2340951" cy="821100"/>
            </a:xfrm>
            <a:solidFill>
              <a:schemeClr val="accent1">
                <a:lumMod val="75000"/>
              </a:schemeClr>
            </a:solidFill>
          </p:grpSpPr>
          <p:sp>
            <p:nvSpPr>
              <p:cNvPr id="55" name="Rectangle: Rounded Corners 98">
                <a:extLst>
                  <a:ext uri="{FF2B5EF4-FFF2-40B4-BE49-F238E27FC236}">
                    <a16:creationId xmlns:a16="http://schemas.microsoft.com/office/drawing/2014/main" id="{E95C15F1-3785-75A3-2062-7D1C03D2F419}"/>
                  </a:ext>
                </a:extLst>
              </p:cNvPr>
              <p:cNvSpPr/>
              <p:nvPr/>
            </p:nvSpPr>
            <p:spPr>
              <a:xfrm>
                <a:off x="8376403" y="4840657"/>
                <a:ext cx="2340951" cy="821100"/>
              </a:xfrm>
              <a:prstGeom prst="roundRect">
                <a:avLst>
                  <a:gd name="adj" fmla="val 50000"/>
                </a:avLst>
              </a:prstGeom>
              <a:solidFill>
                <a:schemeClr val="accent6">
                  <a:lumMod val="75000"/>
                </a:schemeClr>
              </a:solidFill>
              <a:ln>
                <a:noFill/>
              </a:ln>
              <a:effectLst>
                <a:outerShdw blurRad="152400" sx="102000" sy="102000" algn="ctr" rotWithShape="0">
                  <a:schemeClr val="bg1">
                    <a:lumMod val="50000"/>
                    <a:alpha val="5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grpSp>
            <p:nvGrpSpPr>
              <p:cNvPr id="56" name="Group 179">
                <a:extLst>
                  <a:ext uri="{FF2B5EF4-FFF2-40B4-BE49-F238E27FC236}">
                    <a16:creationId xmlns:a16="http://schemas.microsoft.com/office/drawing/2014/main" id="{0834F1BF-C97A-D30D-9F8D-7C7667158559}"/>
                  </a:ext>
                </a:extLst>
              </p:cNvPr>
              <p:cNvGrpSpPr/>
              <p:nvPr/>
            </p:nvGrpSpPr>
            <p:grpSpPr>
              <a:xfrm>
                <a:off x="8950426" y="4943781"/>
                <a:ext cx="1766928" cy="622717"/>
                <a:chOff x="3888038" y="3328226"/>
                <a:chExt cx="1766928" cy="622717"/>
              </a:xfrm>
              <a:grpFill/>
            </p:grpSpPr>
            <p:sp>
              <p:nvSpPr>
                <p:cNvPr id="57" name="TextBox 180">
                  <a:extLst>
                    <a:ext uri="{FF2B5EF4-FFF2-40B4-BE49-F238E27FC236}">
                      <a16:creationId xmlns:a16="http://schemas.microsoft.com/office/drawing/2014/main" id="{A7A9CBD3-CC66-3CD3-3FEE-C77AE7EA5445}"/>
                    </a:ext>
                  </a:extLst>
                </p:cNvPr>
                <p:cNvSpPr txBox="1"/>
                <p:nvPr/>
              </p:nvSpPr>
              <p:spPr>
                <a:xfrm>
                  <a:off x="3888038" y="3328226"/>
                  <a:ext cx="1766928" cy="36854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sz="1500" b="1" spc="-150" dirty="0">
                      <a:solidFill>
                        <a:schemeClr val="bg1"/>
                      </a:solidFill>
                      <a:latin typeface="Arial Black" panose="020B0A04020102020204" pitchFamily="34" charset="0"/>
                    </a:rPr>
                    <a:t>Scientific Secretariat</a:t>
                  </a:r>
                  <a:endParaRPr lang="en-IN" sz="1500" b="1" spc="-150" dirty="0">
                    <a:solidFill>
                      <a:schemeClr val="bg1"/>
                    </a:solidFill>
                    <a:latin typeface="Arial Black" panose="020B0A04020102020204" pitchFamily="34" charset="0"/>
                  </a:endParaRPr>
                </a:p>
              </p:txBody>
            </p:sp>
            <p:sp>
              <p:nvSpPr>
                <p:cNvPr id="58" name="Rectangle 181">
                  <a:extLst>
                    <a:ext uri="{FF2B5EF4-FFF2-40B4-BE49-F238E27FC236}">
                      <a16:creationId xmlns:a16="http://schemas.microsoft.com/office/drawing/2014/main" id="{81E8403E-7F4A-3B27-80AB-DD13E952193C}"/>
                    </a:ext>
                  </a:extLst>
                </p:cNvPr>
                <p:cNvSpPr/>
                <p:nvPr/>
              </p:nvSpPr>
              <p:spPr>
                <a:xfrm>
                  <a:off x="4138220" y="3599949"/>
                  <a:ext cx="1195360" cy="350994"/>
                </a:xfrm>
                <a:prstGeom prst="rect">
                  <a:avLst/>
                </a:prstGeom>
                <a:no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dirty="0">
                      <a:solidFill>
                        <a:schemeClr val="bg1"/>
                      </a:solidFill>
                    </a:rPr>
                    <a:t>Stella Su (NSRRC)</a:t>
                  </a:r>
                </a:p>
              </p:txBody>
            </p:sp>
          </p:grpSp>
        </p:grpSp>
        <p:pic>
          <p:nvPicPr>
            <p:cNvPr id="8" name="圖片 7">
              <a:extLst>
                <a:ext uri="{FF2B5EF4-FFF2-40B4-BE49-F238E27FC236}">
                  <a16:creationId xmlns:a16="http://schemas.microsoft.com/office/drawing/2014/main" id="{215A2356-C723-D4D9-F49E-9C3D5A6C002D}"/>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l="-5564" t="-1178"/>
            <a:stretch/>
          </p:blipFill>
          <p:spPr>
            <a:xfrm>
              <a:off x="9352682" y="1593668"/>
              <a:ext cx="710615" cy="710615"/>
            </a:xfrm>
            <a:prstGeom prst="ellipse">
              <a:avLst/>
            </a:prstGeom>
            <a:ln>
              <a:noFill/>
            </a:ln>
            <a:effectLst>
              <a:softEdge rad="112500"/>
            </a:effectLst>
          </p:spPr>
        </p:pic>
      </p:grpSp>
      <p:pic>
        <p:nvPicPr>
          <p:cNvPr id="23" name="圖片 22">
            <a:extLst>
              <a:ext uri="{FF2B5EF4-FFF2-40B4-BE49-F238E27FC236}">
                <a16:creationId xmlns:a16="http://schemas.microsoft.com/office/drawing/2014/main" id="{7DEF512B-F911-2710-AFF6-204A59DA41DC}"/>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0773258" y="2270359"/>
            <a:ext cx="938743" cy="1141715"/>
          </a:xfrm>
          <a:prstGeom prst="rect">
            <a:avLst/>
          </a:prstGeom>
        </p:spPr>
      </p:pic>
    </p:spTree>
    <p:extLst>
      <p:ext uri="{BB962C8B-B14F-4D97-AF65-F5344CB8AC3E}">
        <p14:creationId xmlns:p14="http://schemas.microsoft.com/office/powerpoint/2010/main" val="4080924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162A09A-6209-4336-AB33-7C12895B8950}"/>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0DB9C91B-50DD-4CD6-9AFB-6397299B34E2}"/>
              </a:ext>
            </a:extLst>
          </p:cNvPr>
          <p:cNvSpPr>
            <a:spLocks noGrp="1"/>
          </p:cNvSpPr>
          <p:nvPr>
            <p:ph idx="1"/>
          </p:nvPr>
        </p:nvSpPr>
        <p:spPr/>
        <p:txBody>
          <a:bodyPr/>
          <a:lstStyle/>
          <a:p>
            <a:endParaRPr lang="zh-TW" altLang="en-US"/>
          </a:p>
        </p:txBody>
      </p:sp>
      <p:pic>
        <p:nvPicPr>
          <p:cNvPr id="8" name="圖片 7">
            <a:extLst>
              <a:ext uri="{FF2B5EF4-FFF2-40B4-BE49-F238E27FC236}">
                <a16:creationId xmlns:a16="http://schemas.microsoft.com/office/drawing/2014/main" id="{97858DEF-B0D6-4E9C-8600-3199BF4797D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70000"/>
            <a:ext cx="12192000" cy="8128000"/>
          </a:xfrm>
          <a:prstGeom prst="rect">
            <a:avLst/>
          </a:prstGeom>
        </p:spPr>
      </p:pic>
      <p:sp>
        <p:nvSpPr>
          <p:cNvPr id="13" name="文字方塊 12">
            <a:extLst>
              <a:ext uri="{FF2B5EF4-FFF2-40B4-BE49-F238E27FC236}">
                <a16:creationId xmlns:a16="http://schemas.microsoft.com/office/drawing/2014/main" id="{4BE373EF-0FA0-4CAF-9C3E-BE8A2BC922B7}"/>
              </a:ext>
            </a:extLst>
          </p:cNvPr>
          <p:cNvSpPr txBox="1"/>
          <p:nvPr/>
        </p:nvSpPr>
        <p:spPr>
          <a:xfrm>
            <a:off x="1747139" y="5588361"/>
            <a:ext cx="8431550" cy="1200329"/>
          </a:xfrm>
          <a:prstGeom prst="rect">
            <a:avLst/>
          </a:prstGeom>
          <a:noFill/>
        </p:spPr>
        <p:txBody>
          <a:bodyPr wrap="square">
            <a:spAutoFit/>
          </a:bodyPr>
          <a:lstStyle/>
          <a:p>
            <a:pPr algn="ctr"/>
            <a:r>
              <a:rPr lang="en-US" altLang="zh-TW" sz="7200" dirty="0">
                <a:solidFill>
                  <a:schemeClr val="bg1"/>
                </a:solidFill>
                <a:latin typeface="Roboto Black" panose="02000000000000000000" pitchFamily="2" charset="0"/>
                <a:ea typeface="Roboto Black" panose="02000000000000000000" pitchFamily="2" charset="0"/>
              </a:rPr>
              <a:t>IPAC’25 LOC Team</a:t>
            </a:r>
            <a:endParaRPr lang="zh-TW" altLang="en-US" sz="7200" dirty="0">
              <a:solidFill>
                <a:schemeClr val="bg1"/>
              </a:solidFill>
              <a:latin typeface="Roboto Black" panose="02000000000000000000" pitchFamily="2" charset="0"/>
              <a:ea typeface="角蛙體-monospaced Regular" panose="020F0400000000000000" pitchFamily="34" charset="-120"/>
            </a:endParaRPr>
          </a:p>
        </p:txBody>
      </p:sp>
    </p:spTree>
    <p:extLst>
      <p:ext uri="{BB962C8B-B14F-4D97-AF65-F5344CB8AC3E}">
        <p14:creationId xmlns:p14="http://schemas.microsoft.com/office/powerpoint/2010/main" val="1558470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72">
            <a:extLst>
              <a:ext uri="{FF2B5EF4-FFF2-40B4-BE49-F238E27FC236}">
                <a16:creationId xmlns:a16="http://schemas.microsoft.com/office/drawing/2014/main" id="{7B66C4FE-F290-4332-BEC1-0354BB95BB50}"/>
              </a:ext>
            </a:extLst>
          </p:cNvPr>
          <p:cNvSpPr/>
          <p:nvPr/>
        </p:nvSpPr>
        <p:spPr>
          <a:xfrm>
            <a:off x="10630983" y="2111707"/>
            <a:ext cx="1017339" cy="1917833"/>
          </a:xfrm>
          <a:custGeom>
            <a:avLst/>
            <a:gdLst>
              <a:gd name="connsiteX0" fmla="*/ 130174 w 1460225"/>
              <a:gd name="connsiteY0" fmla="*/ 0 h 2752734"/>
              <a:gd name="connsiteX1" fmla="*/ 143306 w 1460225"/>
              <a:gd name="connsiteY1" fmla="*/ 2651 h 2752734"/>
              <a:gd name="connsiteX2" fmla="*/ 285182 w 1460225"/>
              <a:gd name="connsiteY2" fmla="*/ 12039 h 2752734"/>
              <a:gd name="connsiteX3" fmla="*/ 1293200 w 1460225"/>
              <a:gd name="connsiteY3" fmla="*/ 684587 h 2752734"/>
              <a:gd name="connsiteX4" fmla="*/ 1293198 w 1460225"/>
              <a:gd name="connsiteY4" fmla="*/ 2058618 h 2752734"/>
              <a:gd name="connsiteX5" fmla="*/ 312228 w 1460225"/>
              <a:gd name="connsiteY5" fmla="*/ 2735680 h 2752734"/>
              <a:gd name="connsiteX6" fmla="*/ 118734 w 1460225"/>
              <a:gd name="connsiteY6" fmla="*/ 2751839 h 2752734"/>
              <a:gd name="connsiteX7" fmla="*/ 114300 w 1460225"/>
              <a:gd name="connsiteY7" fmla="*/ 2752734 h 2752734"/>
              <a:gd name="connsiteX8" fmla="*/ 112460 w 1460225"/>
              <a:gd name="connsiteY8" fmla="*/ 2752363 h 2752734"/>
              <a:gd name="connsiteX9" fmla="*/ 108014 w 1460225"/>
              <a:gd name="connsiteY9" fmla="*/ 2752734 h 2752734"/>
              <a:gd name="connsiteX10" fmla="*/ 108004 w 1460225"/>
              <a:gd name="connsiteY10" fmla="*/ 2751463 h 2752734"/>
              <a:gd name="connsiteX11" fmla="*/ 69808 w 1460225"/>
              <a:gd name="connsiteY11" fmla="*/ 2743752 h 2752734"/>
              <a:gd name="connsiteX12" fmla="*/ 0 w 1460225"/>
              <a:gd name="connsiteY12" fmla="*/ 2638434 h 2752734"/>
              <a:gd name="connsiteX13" fmla="*/ 114300 w 1460225"/>
              <a:gd name="connsiteY13" fmla="*/ 2524134 h 2752734"/>
              <a:gd name="connsiteX14" fmla="*/ 135270 w 1460225"/>
              <a:gd name="connsiteY14" fmla="*/ 2528368 h 2752734"/>
              <a:gd name="connsiteX15" fmla="*/ 265194 w 1460225"/>
              <a:gd name="connsiteY15" fmla="*/ 2520266 h 2752734"/>
              <a:gd name="connsiteX16" fmla="*/ 1119704 w 1460225"/>
              <a:gd name="connsiteY16" fmla="*/ 1958449 h 2752734"/>
              <a:gd name="connsiteX17" fmla="*/ 1119704 w 1460225"/>
              <a:gd name="connsiteY17" fmla="*/ 784754 h 2752734"/>
              <a:gd name="connsiteX18" fmla="*/ 277788 w 1460225"/>
              <a:gd name="connsiteY18" fmla="*/ 237504 h 2752734"/>
              <a:gd name="connsiteX19" fmla="*/ 138764 w 1460225"/>
              <a:gd name="connsiteY19" fmla="*/ 226866 h 2752734"/>
              <a:gd name="connsiteX20" fmla="*/ 130174 w 1460225"/>
              <a:gd name="connsiteY20" fmla="*/ 228600 h 2752734"/>
              <a:gd name="connsiteX21" fmla="*/ 111096 w 1460225"/>
              <a:gd name="connsiteY21" fmla="*/ 224748 h 2752734"/>
              <a:gd name="connsiteX22" fmla="*/ 103252 w 1460225"/>
              <a:gd name="connsiteY22" fmla="*/ 224148 h 2752734"/>
              <a:gd name="connsiteX23" fmla="*/ 103252 w 1460225"/>
              <a:gd name="connsiteY23" fmla="*/ 223165 h 2752734"/>
              <a:gd name="connsiteX24" fmla="*/ 85684 w 1460225"/>
              <a:gd name="connsiteY24" fmla="*/ 219618 h 2752734"/>
              <a:gd name="connsiteX25" fmla="*/ 15874 w 1460225"/>
              <a:gd name="connsiteY25" fmla="*/ 114300 h 2752734"/>
              <a:gd name="connsiteX26" fmla="*/ 85684 w 1460225"/>
              <a:gd name="connsiteY26" fmla="*/ 8982 h 2752734"/>
              <a:gd name="connsiteX27" fmla="*/ 103252 w 1460225"/>
              <a:gd name="connsiteY27" fmla="*/ 5435 h 2752734"/>
              <a:gd name="connsiteX28" fmla="*/ 103252 w 1460225"/>
              <a:gd name="connsiteY28" fmla="*/ 1 h 2752734"/>
              <a:gd name="connsiteX29" fmla="*/ 123526 w 1460225"/>
              <a:gd name="connsiteY29" fmla="*/ 1342 h 275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60225" h="2752734">
                <a:moveTo>
                  <a:pt x="130174" y="0"/>
                </a:moveTo>
                <a:lnTo>
                  <a:pt x="143306" y="2651"/>
                </a:lnTo>
                <a:lnTo>
                  <a:pt x="285182" y="12039"/>
                </a:lnTo>
                <a:cubicBezTo>
                  <a:pt x="704062" y="67769"/>
                  <a:pt x="1078146" y="313858"/>
                  <a:pt x="1293200" y="684587"/>
                </a:cubicBezTo>
                <a:cubicBezTo>
                  <a:pt x="1539730" y="1109579"/>
                  <a:pt x="1490728" y="1713927"/>
                  <a:pt x="1293198" y="2058618"/>
                </a:cubicBezTo>
                <a:cubicBezTo>
                  <a:pt x="1120360" y="2360223"/>
                  <a:pt x="772954" y="2661808"/>
                  <a:pt x="312228" y="2735680"/>
                </a:cubicBezTo>
                <a:lnTo>
                  <a:pt x="118734" y="2751839"/>
                </a:lnTo>
                <a:lnTo>
                  <a:pt x="114300" y="2752734"/>
                </a:lnTo>
                <a:lnTo>
                  <a:pt x="112460" y="2752363"/>
                </a:lnTo>
                <a:lnTo>
                  <a:pt x="108014" y="2752734"/>
                </a:lnTo>
                <a:lnTo>
                  <a:pt x="108004" y="2751463"/>
                </a:lnTo>
                <a:lnTo>
                  <a:pt x="69808" y="2743752"/>
                </a:lnTo>
                <a:cubicBezTo>
                  <a:pt x="28784" y="2726400"/>
                  <a:pt x="0" y="2685779"/>
                  <a:pt x="0" y="2638434"/>
                </a:cubicBezTo>
                <a:cubicBezTo>
                  <a:pt x="0" y="2575308"/>
                  <a:pt x="51172" y="2524134"/>
                  <a:pt x="114300" y="2524134"/>
                </a:cubicBezTo>
                <a:lnTo>
                  <a:pt x="135270" y="2528368"/>
                </a:lnTo>
                <a:lnTo>
                  <a:pt x="265194" y="2520266"/>
                </a:lnTo>
                <a:cubicBezTo>
                  <a:pt x="632714" y="2467097"/>
                  <a:pt x="971934" y="2212988"/>
                  <a:pt x="1119704" y="1958449"/>
                </a:cubicBezTo>
                <a:cubicBezTo>
                  <a:pt x="1288582" y="1667547"/>
                  <a:pt x="1330448" y="1147762"/>
                  <a:pt x="1119704" y="784754"/>
                </a:cubicBezTo>
                <a:cubicBezTo>
                  <a:pt x="935962" y="468261"/>
                  <a:pt x="667476" y="287358"/>
                  <a:pt x="277788" y="237504"/>
                </a:cubicBezTo>
                <a:lnTo>
                  <a:pt x="138764" y="226866"/>
                </a:lnTo>
                <a:lnTo>
                  <a:pt x="130174" y="228600"/>
                </a:lnTo>
                <a:lnTo>
                  <a:pt x="111096" y="224748"/>
                </a:lnTo>
                <a:lnTo>
                  <a:pt x="103252" y="224148"/>
                </a:lnTo>
                <a:lnTo>
                  <a:pt x="103252" y="223165"/>
                </a:lnTo>
                <a:lnTo>
                  <a:pt x="85684" y="219618"/>
                </a:lnTo>
                <a:cubicBezTo>
                  <a:pt x="44660" y="202266"/>
                  <a:pt x="15874" y="161645"/>
                  <a:pt x="15874" y="114300"/>
                </a:cubicBezTo>
                <a:cubicBezTo>
                  <a:pt x="15874" y="66956"/>
                  <a:pt x="44660" y="26334"/>
                  <a:pt x="85684" y="8982"/>
                </a:cubicBezTo>
                <a:lnTo>
                  <a:pt x="103252" y="5435"/>
                </a:lnTo>
                <a:lnTo>
                  <a:pt x="103252" y="1"/>
                </a:lnTo>
                <a:lnTo>
                  <a:pt x="123526" y="1342"/>
                </a:lnTo>
                <a:close/>
              </a:path>
            </a:pathLst>
          </a:custGeom>
          <a:solidFill>
            <a:srgbClr val="D7D7D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5" name="Freeform: Shape 80">
            <a:extLst>
              <a:ext uri="{FF2B5EF4-FFF2-40B4-BE49-F238E27FC236}">
                <a16:creationId xmlns:a16="http://schemas.microsoft.com/office/drawing/2014/main" id="{8603FE81-D006-41D6-96BE-7BBDE3393FC3}"/>
              </a:ext>
            </a:extLst>
          </p:cNvPr>
          <p:cNvSpPr/>
          <p:nvPr/>
        </p:nvSpPr>
        <p:spPr>
          <a:xfrm flipH="1">
            <a:off x="812958" y="3877699"/>
            <a:ext cx="1017332" cy="1917833"/>
          </a:xfrm>
          <a:custGeom>
            <a:avLst/>
            <a:gdLst>
              <a:gd name="connsiteX0" fmla="*/ 130174 w 1460225"/>
              <a:gd name="connsiteY0" fmla="*/ 0 h 2752734"/>
              <a:gd name="connsiteX1" fmla="*/ 143306 w 1460225"/>
              <a:gd name="connsiteY1" fmla="*/ 2651 h 2752734"/>
              <a:gd name="connsiteX2" fmla="*/ 285182 w 1460225"/>
              <a:gd name="connsiteY2" fmla="*/ 12039 h 2752734"/>
              <a:gd name="connsiteX3" fmla="*/ 1293200 w 1460225"/>
              <a:gd name="connsiteY3" fmla="*/ 684587 h 2752734"/>
              <a:gd name="connsiteX4" fmla="*/ 1293198 w 1460225"/>
              <a:gd name="connsiteY4" fmla="*/ 2058618 h 2752734"/>
              <a:gd name="connsiteX5" fmla="*/ 312228 w 1460225"/>
              <a:gd name="connsiteY5" fmla="*/ 2735680 h 2752734"/>
              <a:gd name="connsiteX6" fmla="*/ 118734 w 1460225"/>
              <a:gd name="connsiteY6" fmla="*/ 2751839 h 2752734"/>
              <a:gd name="connsiteX7" fmla="*/ 114300 w 1460225"/>
              <a:gd name="connsiteY7" fmla="*/ 2752734 h 2752734"/>
              <a:gd name="connsiteX8" fmla="*/ 112460 w 1460225"/>
              <a:gd name="connsiteY8" fmla="*/ 2752363 h 2752734"/>
              <a:gd name="connsiteX9" fmla="*/ 108014 w 1460225"/>
              <a:gd name="connsiteY9" fmla="*/ 2752734 h 2752734"/>
              <a:gd name="connsiteX10" fmla="*/ 108004 w 1460225"/>
              <a:gd name="connsiteY10" fmla="*/ 2751463 h 2752734"/>
              <a:gd name="connsiteX11" fmla="*/ 69808 w 1460225"/>
              <a:gd name="connsiteY11" fmla="*/ 2743752 h 2752734"/>
              <a:gd name="connsiteX12" fmla="*/ 0 w 1460225"/>
              <a:gd name="connsiteY12" fmla="*/ 2638434 h 2752734"/>
              <a:gd name="connsiteX13" fmla="*/ 114300 w 1460225"/>
              <a:gd name="connsiteY13" fmla="*/ 2524134 h 2752734"/>
              <a:gd name="connsiteX14" fmla="*/ 135270 w 1460225"/>
              <a:gd name="connsiteY14" fmla="*/ 2528368 h 2752734"/>
              <a:gd name="connsiteX15" fmla="*/ 265194 w 1460225"/>
              <a:gd name="connsiteY15" fmla="*/ 2520266 h 2752734"/>
              <a:gd name="connsiteX16" fmla="*/ 1119704 w 1460225"/>
              <a:gd name="connsiteY16" fmla="*/ 1958449 h 2752734"/>
              <a:gd name="connsiteX17" fmla="*/ 1119704 w 1460225"/>
              <a:gd name="connsiteY17" fmla="*/ 784754 h 2752734"/>
              <a:gd name="connsiteX18" fmla="*/ 277788 w 1460225"/>
              <a:gd name="connsiteY18" fmla="*/ 237504 h 2752734"/>
              <a:gd name="connsiteX19" fmla="*/ 138764 w 1460225"/>
              <a:gd name="connsiteY19" fmla="*/ 226866 h 2752734"/>
              <a:gd name="connsiteX20" fmla="*/ 130174 w 1460225"/>
              <a:gd name="connsiteY20" fmla="*/ 228600 h 2752734"/>
              <a:gd name="connsiteX21" fmla="*/ 111096 w 1460225"/>
              <a:gd name="connsiteY21" fmla="*/ 224748 h 2752734"/>
              <a:gd name="connsiteX22" fmla="*/ 103252 w 1460225"/>
              <a:gd name="connsiteY22" fmla="*/ 224148 h 2752734"/>
              <a:gd name="connsiteX23" fmla="*/ 103252 w 1460225"/>
              <a:gd name="connsiteY23" fmla="*/ 223165 h 2752734"/>
              <a:gd name="connsiteX24" fmla="*/ 85684 w 1460225"/>
              <a:gd name="connsiteY24" fmla="*/ 219618 h 2752734"/>
              <a:gd name="connsiteX25" fmla="*/ 15874 w 1460225"/>
              <a:gd name="connsiteY25" fmla="*/ 114300 h 2752734"/>
              <a:gd name="connsiteX26" fmla="*/ 85684 w 1460225"/>
              <a:gd name="connsiteY26" fmla="*/ 8982 h 2752734"/>
              <a:gd name="connsiteX27" fmla="*/ 103252 w 1460225"/>
              <a:gd name="connsiteY27" fmla="*/ 5435 h 2752734"/>
              <a:gd name="connsiteX28" fmla="*/ 103252 w 1460225"/>
              <a:gd name="connsiteY28" fmla="*/ 1 h 2752734"/>
              <a:gd name="connsiteX29" fmla="*/ 123526 w 1460225"/>
              <a:gd name="connsiteY29" fmla="*/ 1342 h 275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60225" h="2752734">
                <a:moveTo>
                  <a:pt x="130174" y="0"/>
                </a:moveTo>
                <a:lnTo>
                  <a:pt x="143306" y="2651"/>
                </a:lnTo>
                <a:lnTo>
                  <a:pt x="285182" y="12039"/>
                </a:lnTo>
                <a:cubicBezTo>
                  <a:pt x="704062" y="67769"/>
                  <a:pt x="1078146" y="313858"/>
                  <a:pt x="1293200" y="684587"/>
                </a:cubicBezTo>
                <a:cubicBezTo>
                  <a:pt x="1539730" y="1109579"/>
                  <a:pt x="1490728" y="1713927"/>
                  <a:pt x="1293198" y="2058618"/>
                </a:cubicBezTo>
                <a:cubicBezTo>
                  <a:pt x="1120360" y="2360223"/>
                  <a:pt x="772954" y="2661808"/>
                  <a:pt x="312228" y="2735680"/>
                </a:cubicBezTo>
                <a:lnTo>
                  <a:pt x="118734" y="2751839"/>
                </a:lnTo>
                <a:lnTo>
                  <a:pt x="114300" y="2752734"/>
                </a:lnTo>
                <a:lnTo>
                  <a:pt x="112460" y="2752363"/>
                </a:lnTo>
                <a:lnTo>
                  <a:pt x="108014" y="2752734"/>
                </a:lnTo>
                <a:lnTo>
                  <a:pt x="108004" y="2751463"/>
                </a:lnTo>
                <a:lnTo>
                  <a:pt x="69808" y="2743752"/>
                </a:lnTo>
                <a:cubicBezTo>
                  <a:pt x="28784" y="2726400"/>
                  <a:pt x="0" y="2685779"/>
                  <a:pt x="0" y="2638434"/>
                </a:cubicBezTo>
                <a:cubicBezTo>
                  <a:pt x="0" y="2575308"/>
                  <a:pt x="51172" y="2524134"/>
                  <a:pt x="114300" y="2524134"/>
                </a:cubicBezTo>
                <a:lnTo>
                  <a:pt x="135270" y="2528368"/>
                </a:lnTo>
                <a:lnTo>
                  <a:pt x="265194" y="2520266"/>
                </a:lnTo>
                <a:cubicBezTo>
                  <a:pt x="632714" y="2467097"/>
                  <a:pt x="971934" y="2212988"/>
                  <a:pt x="1119704" y="1958449"/>
                </a:cubicBezTo>
                <a:cubicBezTo>
                  <a:pt x="1288582" y="1667547"/>
                  <a:pt x="1330448" y="1147762"/>
                  <a:pt x="1119704" y="784754"/>
                </a:cubicBezTo>
                <a:cubicBezTo>
                  <a:pt x="935962" y="468261"/>
                  <a:pt x="667476" y="287358"/>
                  <a:pt x="277788" y="237504"/>
                </a:cubicBezTo>
                <a:lnTo>
                  <a:pt x="138764" y="226866"/>
                </a:lnTo>
                <a:lnTo>
                  <a:pt x="130174" y="228600"/>
                </a:lnTo>
                <a:lnTo>
                  <a:pt x="111096" y="224748"/>
                </a:lnTo>
                <a:lnTo>
                  <a:pt x="103252" y="224148"/>
                </a:lnTo>
                <a:lnTo>
                  <a:pt x="103252" y="223165"/>
                </a:lnTo>
                <a:lnTo>
                  <a:pt x="85684" y="219618"/>
                </a:lnTo>
                <a:cubicBezTo>
                  <a:pt x="44660" y="202266"/>
                  <a:pt x="15874" y="161645"/>
                  <a:pt x="15874" y="114300"/>
                </a:cubicBezTo>
                <a:cubicBezTo>
                  <a:pt x="15874" y="66956"/>
                  <a:pt x="44660" y="26334"/>
                  <a:pt x="85684" y="8982"/>
                </a:cubicBezTo>
                <a:lnTo>
                  <a:pt x="103252" y="5435"/>
                </a:lnTo>
                <a:lnTo>
                  <a:pt x="103252" y="1"/>
                </a:lnTo>
                <a:lnTo>
                  <a:pt x="123526" y="1342"/>
                </a:lnTo>
                <a:close/>
              </a:path>
            </a:pathLst>
          </a:custGeom>
          <a:solidFill>
            <a:srgbClr val="D7D7D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grpSp>
        <p:nvGrpSpPr>
          <p:cNvPr id="6" name="Group 10">
            <a:extLst>
              <a:ext uri="{FF2B5EF4-FFF2-40B4-BE49-F238E27FC236}">
                <a16:creationId xmlns:a16="http://schemas.microsoft.com/office/drawing/2014/main" id="{AB3A7D25-EE2C-4BFF-94C5-8F40E8E01158}"/>
              </a:ext>
            </a:extLst>
          </p:cNvPr>
          <p:cNvGrpSpPr/>
          <p:nvPr/>
        </p:nvGrpSpPr>
        <p:grpSpPr>
          <a:xfrm>
            <a:off x="1707744" y="2293769"/>
            <a:ext cx="1662926" cy="698330"/>
            <a:chOff x="1711023" y="2159985"/>
            <a:chExt cx="1662926" cy="698330"/>
          </a:xfrm>
        </p:grpSpPr>
        <p:sp>
          <p:nvSpPr>
            <p:cNvPr id="234" name="TextBox 326">
              <a:extLst>
                <a:ext uri="{FF2B5EF4-FFF2-40B4-BE49-F238E27FC236}">
                  <a16:creationId xmlns:a16="http://schemas.microsoft.com/office/drawing/2014/main" id="{988B32E0-169B-495C-A268-E904C4FA6121}"/>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EC3259"/>
                  </a:solidFill>
                  <a:latin typeface="Arial" panose="020B0604020202020204" pitchFamily="34" charset="0"/>
                  <a:cs typeface="Arial" panose="020B0604020202020204" pitchFamily="34" charset="0"/>
                </a:rPr>
                <a:t>2021</a:t>
              </a:r>
            </a:p>
          </p:txBody>
        </p:sp>
        <p:sp>
          <p:nvSpPr>
            <p:cNvPr id="235" name="TextBox 327">
              <a:extLst>
                <a:ext uri="{FF2B5EF4-FFF2-40B4-BE49-F238E27FC236}">
                  <a16:creationId xmlns:a16="http://schemas.microsoft.com/office/drawing/2014/main" id="{C852CA0F-96AF-4E55-8D2A-C1969665E42B}"/>
                </a:ext>
              </a:extLst>
            </p:cNvPr>
            <p:cNvSpPr txBox="1"/>
            <p:nvPr/>
          </p:nvSpPr>
          <p:spPr>
            <a:xfrm>
              <a:off x="195789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200" b="1" dirty="0">
                  <a:solidFill>
                    <a:srgbClr val="EC3259"/>
                  </a:solidFill>
                </a:rPr>
                <a:t>November</a:t>
              </a:r>
            </a:p>
          </p:txBody>
        </p:sp>
      </p:grpSp>
      <p:grpSp>
        <p:nvGrpSpPr>
          <p:cNvPr id="7" name="Group 199">
            <a:extLst>
              <a:ext uri="{FF2B5EF4-FFF2-40B4-BE49-F238E27FC236}">
                <a16:creationId xmlns:a16="http://schemas.microsoft.com/office/drawing/2014/main" id="{74995FA6-52E3-4D30-AA08-0821DA0079BA}"/>
              </a:ext>
            </a:extLst>
          </p:cNvPr>
          <p:cNvGrpSpPr/>
          <p:nvPr/>
        </p:nvGrpSpPr>
        <p:grpSpPr>
          <a:xfrm>
            <a:off x="605085" y="1685175"/>
            <a:ext cx="1141360" cy="1048500"/>
            <a:chOff x="2226054" y="825036"/>
            <a:chExt cx="1296413" cy="1190938"/>
          </a:xfrm>
        </p:grpSpPr>
        <p:sp>
          <p:nvSpPr>
            <p:cNvPr id="232" name="Oval 200">
              <a:extLst>
                <a:ext uri="{FF2B5EF4-FFF2-40B4-BE49-F238E27FC236}">
                  <a16:creationId xmlns:a16="http://schemas.microsoft.com/office/drawing/2014/main" id="{AE9EAD9D-006F-4747-90BB-4B132608E0B2}"/>
                </a:ext>
              </a:extLst>
            </p:cNvPr>
            <p:cNvSpPr/>
            <p:nvPr/>
          </p:nvSpPr>
          <p:spPr>
            <a:xfrm>
              <a:off x="2280150" y="825036"/>
              <a:ext cx="1190938" cy="1190938"/>
            </a:xfrm>
            <a:prstGeom prst="ellipse">
              <a:avLst/>
            </a:prstGeom>
            <a:solidFill>
              <a:schemeClr val="bg1"/>
            </a:solid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dirty="0">
                  <a:solidFill>
                    <a:schemeClr val="accent1"/>
                  </a:solidFill>
                </a:rPr>
                <a:t> </a:t>
              </a:r>
              <a:endParaRPr lang="en-IN" dirty="0">
                <a:solidFill>
                  <a:schemeClr val="accent1"/>
                </a:solidFill>
              </a:endParaRPr>
            </a:p>
          </p:txBody>
        </p:sp>
        <p:sp>
          <p:nvSpPr>
            <p:cNvPr id="233" name="TextBox 201">
              <a:extLst>
                <a:ext uri="{FF2B5EF4-FFF2-40B4-BE49-F238E27FC236}">
                  <a16:creationId xmlns:a16="http://schemas.microsoft.com/office/drawing/2014/main" id="{6FE6645A-E5B3-4E9D-8882-EECBC844F3B4}"/>
                </a:ext>
              </a:extLst>
            </p:cNvPr>
            <p:cNvSpPr txBox="1"/>
            <p:nvPr/>
          </p:nvSpPr>
          <p:spPr>
            <a:xfrm>
              <a:off x="2226054" y="1653782"/>
              <a:ext cx="1296413" cy="3146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a-DK" sz="1200" b="1" dirty="0">
                  <a:solidFill>
                    <a:schemeClr val="accent4"/>
                  </a:solidFill>
                </a:rPr>
                <a:t>IPAC25</a:t>
              </a:r>
              <a:endParaRPr lang="en-IN" sz="1000" dirty="0">
                <a:solidFill>
                  <a:schemeClr val="tx1">
                    <a:lumMod val="50000"/>
                    <a:lumOff val="50000"/>
                  </a:schemeClr>
                </a:solidFill>
              </a:endParaRPr>
            </a:p>
          </p:txBody>
        </p:sp>
      </p:grpSp>
      <p:sp>
        <p:nvSpPr>
          <p:cNvPr id="8" name="Freeform: Shape 353">
            <a:extLst>
              <a:ext uri="{FF2B5EF4-FFF2-40B4-BE49-F238E27FC236}">
                <a16:creationId xmlns:a16="http://schemas.microsoft.com/office/drawing/2014/main" id="{ECF99C0F-C200-4D9A-873F-3B66C6E4D926}"/>
              </a:ext>
            </a:extLst>
          </p:cNvPr>
          <p:cNvSpPr/>
          <p:nvPr/>
        </p:nvSpPr>
        <p:spPr>
          <a:xfrm>
            <a:off x="1680233" y="2116451"/>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rgbClr val="EC325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9" name="Group 412">
            <a:extLst>
              <a:ext uri="{FF2B5EF4-FFF2-40B4-BE49-F238E27FC236}">
                <a16:creationId xmlns:a16="http://schemas.microsoft.com/office/drawing/2014/main" id="{0D649E39-732A-4B02-A773-EF40467FFC15}"/>
              </a:ext>
            </a:extLst>
          </p:cNvPr>
          <p:cNvGrpSpPr/>
          <p:nvPr/>
        </p:nvGrpSpPr>
        <p:grpSpPr>
          <a:xfrm>
            <a:off x="3505831" y="2293769"/>
            <a:ext cx="1662926" cy="698330"/>
            <a:chOff x="1711023" y="2159985"/>
            <a:chExt cx="1662926" cy="698330"/>
          </a:xfrm>
        </p:grpSpPr>
        <p:sp>
          <p:nvSpPr>
            <p:cNvPr id="229" name="TextBox 423">
              <a:extLst>
                <a:ext uri="{FF2B5EF4-FFF2-40B4-BE49-F238E27FC236}">
                  <a16:creationId xmlns:a16="http://schemas.microsoft.com/office/drawing/2014/main" id="{3B36FCF7-21CB-4570-A7E2-DC8CC4D3F23F}"/>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FD8A1F"/>
                  </a:solidFill>
                  <a:latin typeface="Arial" panose="020B0604020202020204" pitchFamily="34" charset="0"/>
                  <a:cs typeface="Arial" panose="020B0604020202020204" pitchFamily="34" charset="0"/>
                </a:rPr>
                <a:t>2023</a:t>
              </a:r>
            </a:p>
          </p:txBody>
        </p:sp>
        <p:sp>
          <p:nvSpPr>
            <p:cNvPr id="230" name="TextBox 424">
              <a:extLst>
                <a:ext uri="{FF2B5EF4-FFF2-40B4-BE49-F238E27FC236}">
                  <a16:creationId xmlns:a16="http://schemas.microsoft.com/office/drawing/2014/main" id="{CF14019B-E27E-45C1-B54F-6F563442CEF7}"/>
                </a:ext>
              </a:extLst>
            </p:cNvPr>
            <p:cNvSpPr txBox="1"/>
            <p:nvPr/>
          </p:nvSpPr>
          <p:spPr>
            <a:xfrm>
              <a:off x="195789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200" b="1" dirty="0">
                  <a:solidFill>
                    <a:srgbClr val="FD8A1F"/>
                  </a:solidFill>
                </a:rPr>
                <a:t>28 November </a:t>
              </a:r>
            </a:p>
          </p:txBody>
        </p:sp>
      </p:grpSp>
      <p:sp>
        <p:nvSpPr>
          <p:cNvPr id="10" name="Freeform: Shape 414">
            <a:extLst>
              <a:ext uri="{FF2B5EF4-FFF2-40B4-BE49-F238E27FC236}">
                <a16:creationId xmlns:a16="http://schemas.microsoft.com/office/drawing/2014/main" id="{814DDC91-0AFA-490E-8F24-DEE9136C51E4}"/>
              </a:ext>
            </a:extLst>
          </p:cNvPr>
          <p:cNvSpPr/>
          <p:nvPr/>
        </p:nvSpPr>
        <p:spPr>
          <a:xfrm>
            <a:off x="3478320" y="2116451"/>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rgbClr val="FD8A1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11" name="Group 427">
            <a:extLst>
              <a:ext uri="{FF2B5EF4-FFF2-40B4-BE49-F238E27FC236}">
                <a16:creationId xmlns:a16="http://schemas.microsoft.com/office/drawing/2014/main" id="{869CAB25-4C25-42CA-9C2D-97490F46FC6B}"/>
              </a:ext>
            </a:extLst>
          </p:cNvPr>
          <p:cNvGrpSpPr/>
          <p:nvPr/>
        </p:nvGrpSpPr>
        <p:grpSpPr>
          <a:xfrm>
            <a:off x="1976841" y="2293769"/>
            <a:ext cx="4991905" cy="698330"/>
            <a:chOff x="-1617956" y="2159985"/>
            <a:chExt cx="4991905" cy="698330"/>
          </a:xfrm>
        </p:grpSpPr>
        <p:sp>
          <p:nvSpPr>
            <p:cNvPr id="226" name="TextBox 438">
              <a:extLst>
                <a:ext uri="{FF2B5EF4-FFF2-40B4-BE49-F238E27FC236}">
                  <a16:creationId xmlns:a16="http://schemas.microsoft.com/office/drawing/2014/main" id="{1C312D83-F066-46A9-819C-63B4B38CADED}"/>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b="1" dirty="0">
                  <a:solidFill>
                    <a:srgbClr val="86BD11"/>
                  </a:solidFill>
                  <a:latin typeface="Arial" panose="020B0604020202020204" pitchFamily="34" charset="0"/>
                  <a:cs typeface="Arial" panose="020B0604020202020204" pitchFamily="34" charset="0"/>
                </a:rPr>
                <a:t>2023</a:t>
              </a:r>
              <a:endParaRPr lang="en-IN" b="1" dirty="0">
                <a:solidFill>
                  <a:srgbClr val="86BD11"/>
                </a:solidFill>
                <a:latin typeface="Arial" panose="020B0604020202020204" pitchFamily="34" charset="0"/>
                <a:cs typeface="Arial" panose="020B0604020202020204" pitchFamily="34" charset="0"/>
              </a:endParaRPr>
            </a:p>
          </p:txBody>
        </p:sp>
        <p:sp>
          <p:nvSpPr>
            <p:cNvPr id="227" name="TextBox 439">
              <a:extLst>
                <a:ext uri="{FF2B5EF4-FFF2-40B4-BE49-F238E27FC236}">
                  <a16:creationId xmlns:a16="http://schemas.microsoft.com/office/drawing/2014/main" id="{E16255A9-87F8-4252-A3A5-A76DF27FD6BA}"/>
                </a:ext>
              </a:extLst>
            </p:cNvPr>
            <p:cNvSpPr txBox="1"/>
            <p:nvPr/>
          </p:nvSpPr>
          <p:spPr>
            <a:xfrm>
              <a:off x="1957893" y="2159985"/>
              <a:ext cx="1416056"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sz="1200" b="1" dirty="0">
                  <a:solidFill>
                    <a:srgbClr val="86BD11"/>
                  </a:solidFill>
                </a:rPr>
                <a:t>4 December </a:t>
              </a:r>
            </a:p>
            <a:p>
              <a:r>
                <a:rPr lang="en-US" altLang="zh-TW" sz="1200" b="1" dirty="0">
                  <a:solidFill>
                    <a:schemeClr val="accent6"/>
                  </a:solidFill>
                </a:rPr>
                <a:t> </a:t>
              </a:r>
              <a:endParaRPr lang="zh-TW" altLang="en-US" sz="1200" b="1" dirty="0">
                <a:solidFill>
                  <a:schemeClr val="accent6"/>
                </a:solidFill>
              </a:endParaRPr>
            </a:p>
          </p:txBody>
        </p:sp>
        <p:sp>
          <p:nvSpPr>
            <p:cNvPr id="228" name="TextBox 440">
              <a:extLst>
                <a:ext uri="{FF2B5EF4-FFF2-40B4-BE49-F238E27FC236}">
                  <a16:creationId xmlns:a16="http://schemas.microsoft.com/office/drawing/2014/main" id="{8869E533-A49C-45B4-BB2B-00A3D8E4EA3A}"/>
                </a:ext>
              </a:extLst>
            </p:cNvPr>
            <p:cNvSpPr txBox="1"/>
            <p:nvPr/>
          </p:nvSpPr>
          <p:spPr>
            <a:xfrm>
              <a:off x="134042" y="2458790"/>
              <a:ext cx="1626780" cy="3851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100"/>
                </a:lnSpc>
              </a:pPr>
              <a:r>
                <a:rPr lang="en-US" altLang="zh-TW" sz="1600" b="1" dirty="0">
                  <a:latin typeface="Arial" panose="020B0604020202020204" pitchFamily="34" charset="0"/>
                  <a:ea typeface="jf open 粉圓 1.1" panose="020F0500000000000000" pitchFamily="34" charset="-120"/>
                  <a:cs typeface="Arial" panose="020B0604020202020204" pitchFamily="34" charset="0"/>
                </a:rPr>
                <a:t>JTM2023</a:t>
              </a:r>
            </a:p>
            <a:p>
              <a:pPr>
                <a:lnSpc>
                  <a:spcPts val="1100"/>
                </a:lnSpc>
              </a:pPr>
              <a:r>
                <a:rPr lang="en-US" sz="1200" b="1" dirty="0" err="1">
                  <a:solidFill>
                    <a:schemeClr val="bg1">
                      <a:lumMod val="75000"/>
                    </a:schemeClr>
                  </a:solidFill>
                  <a:latin typeface="Arial" panose="020B0604020202020204" pitchFamily="34" charset="0"/>
                  <a:ea typeface="jf open 粉圓 1.1" panose="020F0500000000000000" pitchFamily="34" charset="-120"/>
                  <a:cs typeface="Arial" panose="020B0604020202020204" pitchFamily="34" charset="0"/>
                </a:rPr>
                <a:t>HsinChu</a:t>
              </a:r>
              <a:r>
                <a:rPr lang="en-US" sz="1200" b="1" dirty="0">
                  <a:solidFill>
                    <a:schemeClr val="bg1">
                      <a:lumMod val="75000"/>
                    </a:schemeClr>
                  </a:solidFill>
                  <a:latin typeface="Arial" panose="020B0604020202020204" pitchFamily="34" charset="0"/>
                  <a:ea typeface="jf open 粉圓 1.1" panose="020F0500000000000000" pitchFamily="34" charset="-120"/>
                  <a:cs typeface="Arial" panose="020B0604020202020204" pitchFamily="34" charset="0"/>
                </a:rPr>
                <a:t>, Taiwan</a:t>
              </a:r>
              <a:r>
                <a:rPr lang="en-IN" sz="1200" dirty="0">
                  <a:solidFill>
                    <a:schemeClr val="bg1">
                      <a:lumMod val="75000"/>
                    </a:schemeClr>
                  </a:solidFill>
                </a:rPr>
                <a:t> </a:t>
              </a:r>
            </a:p>
          </p:txBody>
        </p:sp>
        <p:sp>
          <p:nvSpPr>
            <p:cNvPr id="76" name="TextBox 440">
              <a:extLst>
                <a:ext uri="{FF2B5EF4-FFF2-40B4-BE49-F238E27FC236}">
                  <a16:creationId xmlns:a16="http://schemas.microsoft.com/office/drawing/2014/main" id="{7AC47F1A-AD8C-0284-FF49-4307F53C47D3}"/>
                </a:ext>
              </a:extLst>
            </p:cNvPr>
            <p:cNvSpPr txBox="1"/>
            <p:nvPr/>
          </p:nvSpPr>
          <p:spPr>
            <a:xfrm>
              <a:off x="-1617956" y="2428724"/>
              <a:ext cx="1672628" cy="37863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100"/>
                </a:lnSpc>
              </a:pPr>
              <a:r>
                <a:rPr lang="fr-FR" altLang="zh-TW" sz="1600" b="1" dirty="0">
                  <a:latin typeface="Arial" panose="020B0604020202020204" pitchFamily="34" charset="0"/>
                  <a:ea typeface="jf open 粉圓 1.1" panose="020F0500000000000000" pitchFamily="34" charset="-120"/>
                  <a:cs typeface="Arial" panose="020B0604020202020204" pitchFamily="34" charset="0"/>
                </a:rPr>
                <a:t>IPAC’25,Taiwan</a:t>
              </a:r>
              <a:br>
                <a:rPr lang="fr-FR" altLang="zh-TW" sz="1600" dirty="0"/>
              </a:br>
              <a:r>
                <a:rPr lang="en-US" sz="1200" b="1" dirty="0">
                  <a:solidFill>
                    <a:schemeClr val="bg1">
                      <a:lumMod val="75000"/>
                    </a:schemeClr>
                  </a:solidFill>
                  <a:latin typeface="Arial" panose="020B0604020202020204" pitchFamily="34" charset="0"/>
                  <a:ea typeface="jf open 粉圓 1.1" panose="020F0500000000000000" pitchFamily="34" charset="-120"/>
                  <a:cs typeface="Arial" panose="020B0604020202020204" pitchFamily="34" charset="0"/>
                </a:rPr>
                <a:t>IPAC22 OC1</a:t>
              </a:r>
              <a:endParaRPr lang="en-IN" sz="1200" dirty="0">
                <a:solidFill>
                  <a:schemeClr val="bg1">
                    <a:lumMod val="75000"/>
                  </a:schemeClr>
                </a:solidFill>
              </a:endParaRPr>
            </a:p>
          </p:txBody>
        </p:sp>
      </p:grpSp>
      <p:sp>
        <p:nvSpPr>
          <p:cNvPr id="12" name="Freeform: Shape 429">
            <a:extLst>
              <a:ext uri="{FF2B5EF4-FFF2-40B4-BE49-F238E27FC236}">
                <a16:creationId xmlns:a16="http://schemas.microsoft.com/office/drawing/2014/main" id="{575123FB-6CD6-4144-85C7-F5FD76420661}"/>
              </a:ext>
            </a:extLst>
          </p:cNvPr>
          <p:cNvSpPr/>
          <p:nvPr/>
        </p:nvSpPr>
        <p:spPr>
          <a:xfrm>
            <a:off x="5278309" y="2116451"/>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rgbClr val="87BD1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13" name="Group 442">
            <a:extLst>
              <a:ext uri="{FF2B5EF4-FFF2-40B4-BE49-F238E27FC236}">
                <a16:creationId xmlns:a16="http://schemas.microsoft.com/office/drawing/2014/main" id="{B116A3FF-0AE0-4D24-AACF-1389764257E6}"/>
              </a:ext>
            </a:extLst>
          </p:cNvPr>
          <p:cNvGrpSpPr/>
          <p:nvPr/>
        </p:nvGrpSpPr>
        <p:grpSpPr>
          <a:xfrm>
            <a:off x="7103907" y="2293769"/>
            <a:ext cx="1662926" cy="698330"/>
            <a:chOff x="1711023" y="2159985"/>
            <a:chExt cx="1662926" cy="698330"/>
          </a:xfrm>
        </p:grpSpPr>
        <p:sp>
          <p:nvSpPr>
            <p:cNvPr id="223" name="TextBox 453">
              <a:extLst>
                <a:ext uri="{FF2B5EF4-FFF2-40B4-BE49-F238E27FC236}">
                  <a16:creationId xmlns:a16="http://schemas.microsoft.com/office/drawing/2014/main" id="{CFD064A7-85E0-418F-9C1D-11F046C6FB33}"/>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46CDD0"/>
                  </a:solidFill>
                  <a:latin typeface="Arial" panose="020B0604020202020204" pitchFamily="34" charset="0"/>
                  <a:cs typeface="Arial" panose="020B0604020202020204" pitchFamily="34" charset="0"/>
                </a:rPr>
                <a:t>2023</a:t>
              </a:r>
            </a:p>
          </p:txBody>
        </p:sp>
        <p:sp>
          <p:nvSpPr>
            <p:cNvPr id="224" name="TextBox 454">
              <a:extLst>
                <a:ext uri="{FF2B5EF4-FFF2-40B4-BE49-F238E27FC236}">
                  <a16:creationId xmlns:a16="http://schemas.microsoft.com/office/drawing/2014/main" id="{0895944F-124F-46E3-9AC8-EE5B8EA678AE}"/>
                </a:ext>
              </a:extLst>
            </p:cNvPr>
            <p:cNvSpPr txBox="1"/>
            <p:nvPr/>
          </p:nvSpPr>
          <p:spPr>
            <a:xfrm>
              <a:off x="195789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200" b="1" dirty="0">
                  <a:solidFill>
                    <a:srgbClr val="46CDD0"/>
                  </a:solidFill>
                </a:rPr>
                <a:t>20 May </a:t>
              </a:r>
            </a:p>
          </p:txBody>
        </p:sp>
      </p:grpSp>
      <p:sp>
        <p:nvSpPr>
          <p:cNvPr id="14" name="Freeform: Shape 444">
            <a:extLst>
              <a:ext uri="{FF2B5EF4-FFF2-40B4-BE49-F238E27FC236}">
                <a16:creationId xmlns:a16="http://schemas.microsoft.com/office/drawing/2014/main" id="{02BA3F57-0794-48D6-8991-1C4BDB03ED60}"/>
              </a:ext>
            </a:extLst>
          </p:cNvPr>
          <p:cNvSpPr/>
          <p:nvPr/>
        </p:nvSpPr>
        <p:spPr>
          <a:xfrm>
            <a:off x="7076396" y="2116451"/>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chemeClr val="accent6">
              <a:lumMod val="60000"/>
              <a:lumOff val="4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dirty="0">
                <a:solidFill>
                  <a:srgbClr val="FEAD49"/>
                </a:solidFill>
              </a:rPr>
              <a:t>        </a:t>
            </a:r>
            <a:endParaRPr lang="en-IN" dirty="0">
              <a:solidFill>
                <a:srgbClr val="FEAD49"/>
              </a:solidFill>
            </a:endParaRPr>
          </a:p>
        </p:txBody>
      </p:sp>
      <p:grpSp>
        <p:nvGrpSpPr>
          <p:cNvPr id="15" name="Group 457">
            <a:extLst>
              <a:ext uri="{FF2B5EF4-FFF2-40B4-BE49-F238E27FC236}">
                <a16:creationId xmlns:a16="http://schemas.microsoft.com/office/drawing/2014/main" id="{6111626E-198A-4A5C-B623-8FF260CFE548}"/>
              </a:ext>
            </a:extLst>
          </p:cNvPr>
          <p:cNvGrpSpPr/>
          <p:nvPr/>
        </p:nvGrpSpPr>
        <p:grpSpPr>
          <a:xfrm>
            <a:off x="8885549" y="2293769"/>
            <a:ext cx="1662926" cy="698330"/>
            <a:chOff x="1711023" y="2159985"/>
            <a:chExt cx="1662926" cy="698330"/>
          </a:xfrm>
        </p:grpSpPr>
        <p:sp>
          <p:nvSpPr>
            <p:cNvPr id="220" name="TextBox 468">
              <a:extLst>
                <a:ext uri="{FF2B5EF4-FFF2-40B4-BE49-F238E27FC236}">
                  <a16:creationId xmlns:a16="http://schemas.microsoft.com/office/drawing/2014/main" id="{DB82C6B4-8E0A-4169-B083-829061F2DDB7}"/>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BB9BCA"/>
                  </a:solidFill>
                  <a:latin typeface="Arial" panose="020B0604020202020204" pitchFamily="34" charset="0"/>
                  <a:cs typeface="Arial" panose="020B0604020202020204" pitchFamily="34" charset="0"/>
                </a:rPr>
                <a:t>2024</a:t>
              </a:r>
            </a:p>
          </p:txBody>
        </p:sp>
        <p:sp>
          <p:nvSpPr>
            <p:cNvPr id="221" name="TextBox 469">
              <a:extLst>
                <a:ext uri="{FF2B5EF4-FFF2-40B4-BE49-F238E27FC236}">
                  <a16:creationId xmlns:a16="http://schemas.microsoft.com/office/drawing/2014/main" id="{5EA0AEED-0A3E-41D7-9E45-43B6A873FF85}"/>
                </a:ext>
              </a:extLst>
            </p:cNvPr>
            <p:cNvSpPr txBox="1"/>
            <p:nvPr/>
          </p:nvSpPr>
          <p:spPr>
            <a:xfrm>
              <a:off x="195789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200" b="1" dirty="0">
                  <a:solidFill>
                    <a:srgbClr val="BB9BCA"/>
                  </a:solidFill>
                </a:rPr>
                <a:t>24 May </a:t>
              </a:r>
            </a:p>
          </p:txBody>
        </p:sp>
      </p:grpSp>
      <p:sp>
        <p:nvSpPr>
          <p:cNvPr id="16" name="Freeform: Shape 459">
            <a:extLst>
              <a:ext uri="{FF2B5EF4-FFF2-40B4-BE49-F238E27FC236}">
                <a16:creationId xmlns:a16="http://schemas.microsoft.com/office/drawing/2014/main" id="{7D0B72CD-57B4-475A-A2CA-7B5C2EAD782C}"/>
              </a:ext>
            </a:extLst>
          </p:cNvPr>
          <p:cNvSpPr/>
          <p:nvPr/>
        </p:nvSpPr>
        <p:spPr>
          <a:xfrm>
            <a:off x="8858038" y="2116451"/>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rgbClr val="BB9BCA">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17" name="Group 472">
            <a:extLst>
              <a:ext uri="{FF2B5EF4-FFF2-40B4-BE49-F238E27FC236}">
                <a16:creationId xmlns:a16="http://schemas.microsoft.com/office/drawing/2014/main" id="{C302718A-53FF-4E37-BE9C-293C6B062C6D}"/>
              </a:ext>
            </a:extLst>
          </p:cNvPr>
          <p:cNvGrpSpPr/>
          <p:nvPr/>
        </p:nvGrpSpPr>
        <p:grpSpPr>
          <a:xfrm>
            <a:off x="1680803" y="4045341"/>
            <a:ext cx="5582403" cy="718339"/>
            <a:chOff x="1711023" y="2159985"/>
            <a:chExt cx="5582403" cy="718339"/>
          </a:xfrm>
        </p:grpSpPr>
        <p:sp>
          <p:nvSpPr>
            <p:cNvPr id="217" name="TextBox 483">
              <a:extLst>
                <a:ext uri="{FF2B5EF4-FFF2-40B4-BE49-F238E27FC236}">
                  <a16:creationId xmlns:a16="http://schemas.microsoft.com/office/drawing/2014/main" id="{A542841B-5811-4A38-8AA9-139487798D33}"/>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D9E021"/>
                  </a:solidFill>
                  <a:latin typeface="Arial" panose="020B0604020202020204" pitchFamily="34" charset="0"/>
                  <a:cs typeface="Arial" panose="020B0604020202020204" pitchFamily="34" charset="0"/>
                </a:rPr>
                <a:t>2025</a:t>
              </a:r>
            </a:p>
          </p:txBody>
        </p:sp>
        <p:sp>
          <p:nvSpPr>
            <p:cNvPr id="218" name="TextBox 484">
              <a:extLst>
                <a:ext uri="{FF2B5EF4-FFF2-40B4-BE49-F238E27FC236}">
                  <a16:creationId xmlns:a16="http://schemas.microsoft.com/office/drawing/2014/main" id="{86A42E7D-5190-486E-BDF2-2FB146E6EF4C}"/>
                </a:ext>
              </a:extLst>
            </p:cNvPr>
            <p:cNvSpPr txBox="1"/>
            <p:nvPr/>
          </p:nvSpPr>
          <p:spPr>
            <a:xfrm>
              <a:off x="195789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200" b="1" dirty="0">
                  <a:solidFill>
                    <a:srgbClr val="D9E021"/>
                  </a:solidFill>
                </a:rPr>
                <a:t>4 March</a:t>
              </a:r>
            </a:p>
          </p:txBody>
        </p:sp>
        <p:sp>
          <p:nvSpPr>
            <p:cNvPr id="219" name="TextBox 485">
              <a:extLst>
                <a:ext uri="{FF2B5EF4-FFF2-40B4-BE49-F238E27FC236}">
                  <a16:creationId xmlns:a16="http://schemas.microsoft.com/office/drawing/2014/main" id="{27193F21-3F37-4E7D-A1BE-7EFBAC6F7AD8}"/>
                </a:ext>
              </a:extLst>
            </p:cNvPr>
            <p:cNvSpPr txBox="1"/>
            <p:nvPr/>
          </p:nvSpPr>
          <p:spPr>
            <a:xfrm>
              <a:off x="5584947" y="2355104"/>
              <a:ext cx="1708479"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sz="1400" b="1" spc="-100" dirty="0"/>
                <a:t>Student Grant App.</a:t>
              </a:r>
            </a:p>
            <a:p>
              <a:r>
                <a:rPr lang="en-US" altLang="zh-TW" sz="1400" b="1" spc="-100" dirty="0"/>
                <a:t>Abstract Submission</a:t>
              </a:r>
              <a:endParaRPr lang="en-IN" altLang="zh-TW" sz="1000" b="1" dirty="0"/>
            </a:p>
          </p:txBody>
        </p:sp>
      </p:grpSp>
      <p:sp>
        <p:nvSpPr>
          <p:cNvPr id="18" name="Freeform: Shape 474">
            <a:extLst>
              <a:ext uri="{FF2B5EF4-FFF2-40B4-BE49-F238E27FC236}">
                <a16:creationId xmlns:a16="http://schemas.microsoft.com/office/drawing/2014/main" id="{F907D4FE-305B-45A8-83C1-8459E86AB427}"/>
              </a:ext>
            </a:extLst>
          </p:cNvPr>
          <p:cNvSpPr/>
          <p:nvPr/>
        </p:nvSpPr>
        <p:spPr>
          <a:xfrm>
            <a:off x="1653292" y="3868023"/>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rgbClr val="D9E02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19" name="Group 487">
            <a:extLst>
              <a:ext uri="{FF2B5EF4-FFF2-40B4-BE49-F238E27FC236}">
                <a16:creationId xmlns:a16="http://schemas.microsoft.com/office/drawing/2014/main" id="{9B9FBED7-6453-4E9C-A063-55E2CD32C816}"/>
              </a:ext>
            </a:extLst>
          </p:cNvPr>
          <p:cNvGrpSpPr/>
          <p:nvPr/>
        </p:nvGrpSpPr>
        <p:grpSpPr>
          <a:xfrm>
            <a:off x="3478890" y="4045341"/>
            <a:ext cx="1662926" cy="698330"/>
            <a:chOff x="1711023" y="2159985"/>
            <a:chExt cx="1662926" cy="698330"/>
          </a:xfrm>
        </p:grpSpPr>
        <p:sp>
          <p:nvSpPr>
            <p:cNvPr id="214" name="TextBox 498">
              <a:extLst>
                <a:ext uri="{FF2B5EF4-FFF2-40B4-BE49-F238E27FC236}">
                  <a16:creationId xmlns:a16="http://schemas.microsoft.com/office/drawing/2014/main" id="{81222D85-B15D-4622-B2AE-06050990BB04}"/>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FEAD63"/>
                  </a:solidFill>
                  <a:latin typeface="Arial" panose="020B0604020202020204" pitchFamily="34" charset="0"/>
                  <a:cs typeface="Arial" panose="020B0604020202020204" pitchFamily="34" charset="0"/>
                </a:rPr>
                <a:t>2025</a:t>
              </a:r>
            </a:p>
          </p:txBody>
        </p:sp>
        <p:sp>
          <p:nvSpPr>
            <p:cNvPr id="215" name="TextBox 499">
              <a:extLst>
                <a:ext uri="{FF2B5EF4-FFF2-40B4-BE49-F238E27FC236}">
                  <a16:creationId xmlns:a16="http://schemas.microsoft.com/office/drawing/2014/main" id="{9EFB1DE6-4790-4915-BF37-66E41F74F4AB}"/>
                </a:ext>
              </a:extLst>
            </p:cNvPr>
            <p:cNvSpPr txBox="1"/>
            <p:nvPr/>
          </p:nvSpPr>
          <p:spPr>
            <a:xfrm>
              <a:off x="195789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200" b="1" dirty="0">
                  <a:solidFill>
                    <a:srgbClr val="FEAD63"/>
                  </a:solidFill>
                </a:rPr>
                <a:t>6 January </a:t>
              </a:r>
            </a:p>
          </p:txBody>
        </p:sp>
      </p:grpSp>
      <p:sp>
        <p:nvSpPr>
          <p:cNvPr id="20" name="Freeform: Shape 489">
            <a:extLst>
              <a:ext uri="{FF2B5EF4-FFF2-40B4-BE49-F238E27FC236}">
                <a16:creationId xmlns:a16="http://schemas.microsoft.com/office/drawing/2014/main" id="{115BC7A2-ECEA-4231-84B6-7A47C028DE7E}"/>
              </a:ext>
            </a:extLst>
          </p:cNvPr>
          <p:cNvSpPr/>
          <p:nvPr/>
        </p:nvSpPr>
        <p:spPr>
          <a:xfrm>
            <a:off x="3451379" y="3868023"/>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rgbClr val="FD8A1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21" name="Group 502">
            <a:extLst>
              <a:ext uri="{FF2B5EF4-FFF2-40B4-BE49-F238E27FC236}">
                <a16:creationId xmlns:a16="http://schemas.microsoft.com/office/drawing/2014/main" id="{F7295ABB-3144-498C-8F8B-3F9267117309}"/>
              </a:ext>
            </a:extLst>
          </p:cNvPr>
          <p:cNvGrpSpPr/>
          <p:nvPr/>
        </p:nvGrpSpPr>
        <p:grpSpPr>
          <a:xfrm>
            <a:off x="5278879" y="4045341"/>
            <a:ext cx="1662926" cy="698330"/>
            <a:chOff x="1711023" y="2159985"/>
            <a:chExt cx="1662926" cy="698330"/>
          </a:xfrm>
        </p:grpSpPr>
        <p:sp>
          <p:nvSpPr>
            <p:cNvPr id="211" name="TextBox 513">
              <a:extLst>
                <a:ext uri="{FF2B5EF4-FFF2-40B4-BE49-F238E27FC236}">
                  <a16:creationId xmlns:a16="http://schemas.microsoft.com/office/drawing/2014/main" id="{231CC9A4-917F-43C9-AF76-19CC091CAC81}"/>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D7BA98"/>
                  </a:solidFill>
                  <a:latin typeface="Arial" panose="020B0604020202020204" pitchFamily="34" charset="0"/>
                  <a:cs typeface="Arial" panose="020B0604020202020204" pitchFamily="34" charset="0"/>
                </a:rPr>
                <a:t>2024</a:t>
              </a:r>
            </a:p>
          </p:txBody>
        </p:sp>
        <p:sp>
          <p:nvSpPr>
            <p:cNvPr id="212" name="TextBox 514">
              <a:extLst>
                <a:ext uri="{FF2B5EF4-FFF2-40B4-BE49-F238E27FC236}">
                  <a16:creationId xmlns:a16="http://schemas.microsoft.com/office/drawing/2014/main" id="{D141B9E0-07F8-4BE7-95F3-E62096D5EE89}"/>
                </a:ext>
              </a:extLst>
            </p:cNvPr>
            <p:cNvSpPr txBox="1"/>
            <p:nvPr/>
          </p:nvSpPr>
          <p:spPr>
            <a:xfrm>
              <a:off x="1957893" y="2159985"/>
              <a:ext cx="1416056"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200" b="1" dirty="0">
                  <a:solidFill>
                    <a:srgbClr val="D7BA98"/>
                  </a:solidFill>
                </a:rPr>
                <a:t>10 December</a:t>
              </a:r>
            </a:p>
            <a:p>
              <a:endParaRPr lang="en-IN" sz="1200" b="1" dirty="0">
                <a:solidFill>
                  <a:srgbClr val="D7BA98"/>
                </a:solidFill>
              </a:endParaRPr>
            </a:p>
          </p:txBody>
        </p:sp>
      </p:grpSp>
      <p:sp>
        <p:nvSpPr>
          <p:cNvPr id="22" name="Freeform: Shape 504">
            <a:extLst>
              <a:ext uri="{FF2B5EF4-FFF2-40B4-BE49-F238E27FC236}">
                <a16:creationId xmlns:a16="http://schemas.microsoft.com/office/drawing/2014/main" id="{E32BB248-ECE3-4030-BF8D-645052A49A65}"/>
              </a:ext>
            </a:extLst>
          </p:cNvPr>
          <p:cNvSpPr/>
          <p:nvPr/>
        </p:nvSpPr>
        <p:spPr>
          <a:xfrm>
            <a:off x="5251368" y="3868023"/>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rgbClr val="C69C6C">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23" name="Group 517">
            <a:extLst>
              <a:ext uri="{FF2B5EF4-FFF2-40B4-BE49-F238E27FC236}">
                <a16:creationId xmlns:a16="http://schemas.microsoft.com/office/drawing/2014/main" id="{79934157-3C31-41ED-9D4D-725F28362B2E}"/>
              </a:ext>
            </a:extLst>
          </p:cNvPr>
          <p:cNvGrpSpPr/>
          <p:nvPr/>
        </p:nvGrpSpPr>
        <p:grpSpPr>
          <a:xfrm>
            <a:off x="7076966" y="4045341"/>
            <a:ext cx="1662926" cy="698330"/>
            <a:chOff x="1711023" y="2159985"/>
            <a:chExt cx="1662926" cy="698330"/>
          </a:xfrm>
        </p:grpSpPr>
        <p:sp>
          <p:nvSpPr>
            <p:cNvPr id="208" name="TextBox 528">
              <a:extLst>
                <a:ext uri="{FF2B5EF4-FFF2-40B4-BE49-F238E27FC236}">
                  <a16:creationId xmlns:a16="http://schemas.microsoft.com/office/drawing/2014/main" id="{AC2846D3-1ED9-4C35-AC0C-55E4A7295ABE}"/>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D7C9B8"/>
                  </a:solidFill>
                  <a:latin typeface="Arial" panose="020B0604020202020204" pitchFamily="34" charset="0"/>
                  <a:cs typeface="Arial" panose="020B0604020202020204" pitchFamily="34" charset="0"/>
                </a:rPr>
                <a:t>2024</a:t>
              </a:r>
            </a:p>
          </p:txBody>
        </p:sp>
        <p:sp>
          <p:nvSpPr>
            <p:cNvPr id="209" name="TextBox 529">
              <a:extLst>
                <a:ext uri="{FF2B5EF4-FFF2-40B4-BE49-F238E27FC236}">
                  <a16:creationId xmlns:a16="http://schemas.microsoft.com/office/drawing/2014/main" id="{ECA6EB8C-FD09-4EF2-A7E1-A8052E134732}"/>
                </a:ext>
              </a:extLst>
            </p:cNvPr>
            <p:cNvSpPr txBox="1"/>
            <p:nvPr/>
          </p:nvSpPr>
          <p:spPr>
            <a:xfrm>
              <a:off x="195789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200" b="1" dirty="0">
                  <a:solidFill>
                    <a:srgbClr val="D7BA98"/>
                  </a:solidFill>
                </a:rPr>
                <a:t>15 October</a:t>
              </a:r>
            </a:p>
          </p:txBody>
        </p:sp>
      </p:grpSp>
      <p:sp>
        <p:nvSpPr>
          <p:cNvPr id="24" name="Freeform: Shape 519">
            <a:extLst>
              <a:ext uri="{FF2B5EF4-FFF2-40B4-BE49-F238E27FC236}">
                <a16:creationId xmlns:a16="http://schemas.microsoft.com/office/drawing/2014/main" id="{684A2C50-7BC3-4156-9444-109936DE1678}"/>
              </a:ext>
            </a:extLst>
          </p:cNvPr>
          <p:cNvSpPr/>
          <p:nvPr/>
        </p:nvSpPr>
        <p:spPr>
          <a:xfrm>
            <a:off x="7049455" y="3868023"/>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rgbClr val="C6B199">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25" name="Group 532">
            <a:extLst>
              <a:ext uri="{FF2B5EF4-FFF2-40B4-BE49-F238E27FC236}">
                <a16:creationId xmlns:a16="http://schemas.microsoft.com/office/drawing/2014/main" id="{99CB80AF-05AB-4C69-9F56-1D2E6901F30A}"/>
              </a:ext>
            </a:extLst>
          </p:cNvPr>
          <p:cNvGrpSpPr/>
          <p:nvPr/>
        </p:nvGrpSpPr>
        <p:grpSpPr>
          <a:xfrm>
            <a:off x="8858608" y="4045341"/>
            <a:ext cx="1662926" cy="698330"/>
            <a:chOff x="1711023" y="2159985"/>
            <a:chExt cx="1662926" cy="698330"/>
          </a:xfrm>
        </p:grpSpPr>
        <p:sp>
          <p:nvSpPr>
            <p:cNvPr id="205" name="TextBox 543">
              <a:extLst>
                <a:ext uri="{FF2B5EF4-FFF2-40B4-BE49-F238E27FC236}">
                  <a16:creationId xmlns:a16="http://schemas.microsoft.com/office/drawing/2014/main" id="{C3CE9A68-8673-4C7C-B384-85370837AEA3}"/>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FFC3E2"/>
                  </a:solidFill>
                  <a:latin typeface="Arial" panose="020B0604020202020204" pitchFamily="34" charset="0"/>
                  <a:cs typeface="Arial" panose="020B0604020202020204" pitchFamily="34" charset="0"/>
                </a:rPr>
                <a:t>2024</a:t>
              </a:r>
            </a:p>
          </p:txBody>
        </p:sp>
        <p:sp>
          <p:nvSpPr>
            <p:cNvPr id="206" name="TextBox 544">
              <a:extLst>
                <a:ext uri="{FF2B5EF4-FFF2-40B4-BE49-F238E27FC236}">
                  <a16:creationId xmlns:a16="http://schemas.microsoft.com/office/drawing/2014/main" id="{879927A7-9147-4110-B27B-B86FA17F4E74}"/>
                </a:ext>
              </a:extLst>
            </p:cNvPr>
            <p:cNvSpPr txBox="1"/>
            <p:nvPr/>
          </p:nvSpPr>
          <p:spPr>
            <a:xfrm>
              <a:off x="195789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200" b="1" dirty="0">
                  <a:solidFill>
                    <a:srgbClr val="FFC3E2"/>
                  </a:solidFill>
                </a:rPr>
                <a:t>14 October</a:t>
              </a:r>
            </a:p>
          </p:txBody>
        </p:sp>
      </p:grpSp>
      <p:sp>
        <p:nvSpPr>
          <p:cNvPr id="26" name="Freeform: Shape 534">
            <a:extLst>
              <a:ext uri="{FF2B5EF4-FFF2-40B4-BE49-F238E27FC236}">
                <a16:creationId xmlns:a16="http://schemas.microsoft.com/office/drawing/2014/main" id="{CABCAB3F-6A85-4093-8757-54F6805CB5CF}"/>
              </a:ext>
            </a:extLst>
          </p:cNvPr>
          <p:cNvSpPr/>
          <p:nvPr/>
        </p:nvSpPr>
        <p:spPr>
          <a:xfrm>
            <a:off x="8831097" y="3868023"/>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rgbClr val="FFA9D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27" name="Group 547">
            <a:extLst>
              <a:ext uri="{FF2B5EF4-FFF2-40B4-BE49-F238E27FC236}">
                <a16:creationId xmlns:a16="http://schemas.microsoft.com/office/drawing/2014/main" id="{BF6C4BB9-A9CE-4D9C-B484-3FB71952E372}"/>
              </a:ext>
            </a:extLst>
          </p:cNvPr>
          <p:cNvGrpSpPr/>
          <p:nvPr/>
        </p:nvGrpSpPr>
        <p:grpSpPr>
          <a:xfrm>
            <a:off x="1687572" y="5818168"/>
            <a:ext cx="1662926" cy="698330"/>
            <a:chOff x="1711023" y="2159985"/>
            <a:chExt cx="1662926" cy="698330"/>
          </a:xfrm>
        </p:grpSpPr>
        <p:sp>
          <p:nvSpPr>
            <p:cNvPr id="202" name="TextBox 558">
              <a:extLst>
                <a:ext uri="{FF2B5EF4-FFF2-40B4-BE49-F238E27FC236}">
                  <a16:creationId xmlns:a16="http://schemas.microsoft.com/office/drawing/2014/main" id="{E51C953F-41F6-4584-A061-7D0215877141}"/>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7EDCDD"/>
                  </a:solidFill>
                  <a:latin typeface="Arial" panose="020B0604020202020204" pitchFamily="34" charset="0"/>
                  <a:cs typeface="Arial" panose="020B0604020202020204" pitchFamily="34" charset="0"/>
                </a:rPr>
                <a:t>2016</a:t>
              </a:r>
            </a:p>
          </p:txBody>
        </p:sp>
        <p:sp>
          <p:nvSpPr>
            <p:cNvPr id="203" name="TextBox 559">
              <a:extLst>
                <a:ext uri="{FF2B5EF4-FFF2-40B4-BE49-F238E27FC236}">
                  <a16:creationId xmlns:a16="http://schemas.microsoft.com/office/drawing/2014/main" id="{7FAA0E77-D23F-41F8-B99A-3716E20FCD64}"/>
                </a:ext>
              </a:extLst>
            </p:cNvPr>
            <p:cNvSpPr txBox="1"/>
            <p:nvPr/>
          </p:nvSpPr>
          <p:spPr>
            <a:xfrm>
              <a:off x="195789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200" b="1" dirty="0">
                  <a:solidFill>
                    <a:srgbClr val="7EDCDD"/>
                  </a:solidFill>
                </a:rPr>
                <a:t>31 March</a:t>
              </a:r>
            </a:p>
          </p:txBody>
        </p:sp>
      </p:grpSp>
      <p:sp>
        <p:nvSpPr>
          <p:cNvPr id="28" name="Freeform: Shape 549">
            <a:extLst>
              <a:ext uri="{FF2B5EF4-FFF2-40B4-BE49-F238E27FC236}">
                <a16:creationId xmlns:a16="http://schemas.microsoft.com/office/drawing/2014/main" id="{67323F32-92D8-4478-A660-693E06FEC327}"/>
              </a:ext>
            </a:extLst>
          </p:cNvPr>
          <p:cNvSpPr/>
          <p:nvPr/>
        </p:nvSpPr>
        <p:spPr>
          <a:xfrm>
            <a:off x="1660061" y="5640850"/>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rgbClr val="46CDC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29" name="Group 562">
            <a:extLst>
              <a:ext uri="{FF2B5EF4-FFF2-40B4-BE49-F238E27FC236}">
                <a16:creationId xmlns:a16="http://schemas.microsoft.com/office/drawing/2014/main" id="{DDCEE724-8976-427B-93A1-1F5A76EF27FA}"/>
              </a:ext>
            </a:extLst>
          </p:cNvPr>
          <p:cNvGrpSpPr/>
          <p:nvPr/>
        </p:nvGrpSpPr>
        <p:grpSpPr>
          <a:xfrm>
            <a:off x="3485659" y="5818168"/>
            <a:ext cx="1662926" cy="698330"/>
            <a:chOff x="1711023" y="2159985"/>
            <a:chExt cx="1662926" cy="698330"/>
          </a:xfrm>
        </p:grpSpPr>
        <p:sp>
          <p:nvSpPr>
            <p:cNvPr id="199" name="TextBox 573">
              <a:extLst>
                <a:ext uri="{FF2B5EF4-FFF2-40B4-BE49-F238E27FC236}">
                  <a16:creationId xmlns:a16="http://schemas.microsoft.com/office/drawing/2014/main" id="{BD31080A-EFF1-41B0-BBA4-DFBA3B729FC9}"/>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6AC4EB"/>
                  </a:solidFill>
                  <a:latin typeface="Arial" panose="020B0604020202020204" pitchFamily="34" charset="0"/>
                  <a:cs typeface="Arial" panose="020B0604020202020204" pitchFamily="34" charset="0"/>
                </a:rPr>
                <a:t>2025</a:t>
              </a:r>
            </a:p>
          </p:txBody>
        </p:sp>
        <p:sp>
          <p:nvSpPr>
            <p:cNvPr id="200" name="TextBox 574">
              <a:extLst>
                <a:ext uri="{FF2B5EF4-FFF2-40B4-BE49-F238E27FC236}">
                  <a16:creationId xmlns:a16="http://schemas.microsoft.com/office/drawing/2014/main" id="{730570E1-12CE-46BE-BC28-035BFD5BBD91}"/>
                </a:ext>
              </a:extLst>
            </p:cNvPr>
            <p:cNvSpPr txBox="1"/>
            <p:nvPr/>
          </p:nvSpPr>
          <p:spPr>
            <a:xfrm>
              <a:off x="195789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sz="1200" b="1" dirty="0">
                  <a:solidFill>
                    <a:srgbClr val="6AC4EB"/>
                  </a:solidFill>
                </a:rPr>
                <a:t>31</a:t>
              </a:r>
              <a:r>
                <a:rPr lang="zh-TW" altLang="en-US" sz="1200" b="1" dirty="0">
                  <a:solidFill>
                    <a:srgbClr val="6AC4EB"/>
                  </a:solidFill>
                </a:rPr>
                <a:t> </a:t>
              </a:r>
              <a:r>
                <a:rPr lang="en-US" altLang="zh-TW" sz="1200" b="1" dirty="0">
                  <a:solidFill>
                    <a:srgbClr val="6AC4EB"/>
                  </a:solidFill>
                </a:rPr>
                <a:t>March</a:t>
              </a:r>
              <a:endParaRPr lang="en-IN" sz="1200" b="1" dirty="0">
                <a:solidFill>
                  <a:srgbClr val="6AC4EB"/>
                </a:solidFill>
              </a:endParaRPr>
            </a:p>
          </p:txBody>
        </p:sp>
      </p:grpSp>
      <p:sp>
        <p:nvSpPr>
          <p:cNvPr id="30" name="Freeform: Shape 564">
            <a:extLst>
              <a:ext uri="{FF2B5EF4-FFF2-40B4-BE49-F238E27FC236}">
                <a16:creationId xmlns:a16="http://schemas.microsoft.com/office/drawing/2014/main" id="{42DFEDAC-7C19-4252-85AC-2BC9A5D8464A}"/>
              </a:ext>
            </a:extLst>
          </p:cNvPr>
          <p:cNvSpPr/>
          <p:nvPr/>
        </p:nvSpPr>
        <p:spPr>
          <a:xfrm>
            <a:off x="3458148" y="5640850"/>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rgbClr val="29AAE3">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31" name="Group 577">
            <a:extLst>
              <a:ext uri="{FF2B5EF4-FFF2-40B4-BE49-F238E27FC236}">
                <a16:creationId xmlns:a16="http://schemas.microsoft.com/office/drawing/2014/main" id="{DFD4DDAA-C07A-402E-83B7-9F803DEA9176}"/>
              </a:ext>
            </a:extLst>
          </p:cNvPr>
          <p:cNvGrpSpPr/>
          <p:nvPr/>
        </p:nvGrpSpPr>
        <p:grpSpPr>
          <a:xfrm>
            <a:off x="5285648" y="5818168"/>
            <a:ext cx="1662926" cy="698330"/>
            <a:chOff x="1711023" y="2159985"/>
            <a:chExt cx="1662926" cy="698330"/>
          </a:xfrm>
        </p:grpSpPr>
        <p:sp>
          <p:nvSpPr>
            <p:cNvPr id="196" name="TextBox 588">
              <a:extLst>
                <a:ext uri="{FF2B5EF4-FFF2-40B4-BE49-F238E27FC236}">
                  <a16:creationId xmlns:a16="http://schemas.microsoft.com/office/drawing/2014/main" id="{A1AD02FA-6187-4E99-BBD2-1C9AE3386E27}"/>
                </a:ext>
              </a:extLst>
            </p:cNvPr>
            <p:cNvSpPr txBox="1"/>
            <p:nvPr/>
          </p:nvSpPr>
          <p:spPr>
            <a:xfrm rot="16200000">
              <a:off x="1550177" y="2328138"/>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b="1" dirty="0">
                  <a:solidFill>
                    <a:srgbClr val="E3886C"/>
                  </a:solidFill>
                  <a:latin typeface="Arial" panose="020B0604020202020204" pitchFamily="34" charset="0"/>
                  <a:cs typeface="Arial" panose="020B0604020202020204" pitchFamily="34" charset="0"/>
                </a:rPr>
                <a:t>2025</a:t>
              </a:r>
            </a:p>
          </p:txBody>
        </p:sp>
        <p:sp>
          <p:nvSpPr>
            <p:cNvPr id="197" name="TextBox 589">
              <a:extLst>
                <a:ext uri="{FF2B5EF4-FFF2-40B4-BE49-F238E27FC236}">
                  <a16:creationId xmlns:a16="http://schemas.microsoft.com/office/drawing/2014/main" id="{5C780EB8-CA1B-4AE4-BD09-25A3A2BD169B}"/>
                </a:ext>
              </a:extLst>
            </p:cNvPr>
            <p:cNvSpPr txBox="1"/>
            <p:nvPr/>
          </p:nvSpPr>
          <p:spPr>
            <a:xfrm>
              <a:off x="195789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sz="1200" b="1" dirty="0">
                  <a:solidFill>
                    <a:srgbClr val="E3886C"/>
                  </a:solidFill>
                </a:rPr>
                <a:t>14</a:t>
              </a:r>
              <a:r>
                <a:rPr lang="zh-TW" altLang="en-US" sz="1200" b="1" dirty="0">
                  <a:solidFill>
                    <a:srgbClr val="E3886C"/>
                  </a:solidFill>
                </a:rPr>
                <a:t> </a:t>
              </a:r>
              <a:r>
                <a:rPr lang="en-US" altLang="zh-TW" sz="1200" b="1" dirty="0">
                  <a:solidFill>
                    <a:srgbClr val="E3886C"/>
                  </a:solidFill>
                </a:rPr>
                <a:t>April</a:t>
              </a:r>
              <a:endParaRPr lang="en-IN" sz="1200" b="1" dirty="0">
                <a:solidFill>
                  <a:srgbClr val="E3886C"/>
                </a:solidFill>
              </a:endParaRPr>
            </a:p>
          </p:txBody>
        </p:sp>
      </p:grpSp>
      <p:sp>
        <p:nvSpPr>
          <p:cNvPr id="32" name="Freeform: Shape 579">
            <a:extLst>
              <a:ext uri="{FF2B5EF4-FFF2-40B4-BE49-F238E27FC236}">
                <a16:creationId xmlns:a16="http://schemas.microsoft.com/office/drawing/2014/main" id="{C172AEC3-65DC-47F1-952A-AFFB902CBE19}"/>
              </a:ext>
            </a:extLst>
          </p:cNvPr>
          <p:cNvSpPr/>
          <p:nvPr/>
        </p:nvSpPr>
        <p:spPr>
          <a:xfrm>
            <a:off x="5258137" y="5640850"/>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33" name="Group 592">
            <a:extLst>
              <a:ext uri="{FF2B5EF4-FFF2-40B4-BE49-F238E27FC236}">
                <a16:creationId xmlns:a16="http://schemas.microsoft.com/office/drawing/2014/main" id="{0D806DBA-C5A5-4571-8102-9DF2F7815ED9}"/>
              </a:ext>
            </a:extLst>
          </p:cNvPr>
          <p:cNvGrpSpPr/>
          <p:nvPr/>
        </p:nvGrpSpPr>
        <p:grpSpPr>
          <a:xfrm>
            <a:off x="6996842" y="5818168"/>
            <a:ext cx="1666759" cy="696473"/>
            <a:chOff x="1624130" y="2159985"/>
            <a:chExt cx="1666759" cy="696473"/>
          </a:xfrm>
        </p:grpSpPr>
        <p:sp>
          <p:nvSpPr>
            <p:cNvPr id="193" name="TextBox 603">
              <a:extLst>
                <a:ext uri="{FF2B5EF4-FFF2-40B4-BE49-F238E27FC236}">
                  <a16:creationId xmlns:a16="http://schemas.microsoft.com/office/drawing/2014/main" id="{924F1E18-AAB7-4CEC-8F48-4BE62FC695DD}"/>
                </a:ext>
              </a:extLst>
            </p:cNvPr>
            <p:cNvSpPr txBox="1"/>
            <p:nvPr/>
          </p:nvSpPr>
          <p:spPr>
            <a:xfrm rot="16200000">
              <a:off x="1463284" y="2326281"/>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b="1" dirty="0">
                  <a:solidFill>
                    <a:srgbClr val="8C7C9B"/>
                  </a:solidFill>
                  <a:latin typeface="Arial" panose="020B0604020202020204" pitchFamily="34" charset="0"/>
                  <a:cs typeface="Arial" panose="020B0604020202020204" pitchFamily="34" charset="0"/>
                </a:rPr>
                <a:t>2025</a:t>
              </a:r>
              <a:endParaRPr lang="en-IN" b="1" dirty="0">
                <a:solidFill>
                  <a:srgbClr val="8C7C9B"/>
                </a:solidFill>
                <a:latin typeface="Arial" panose="020B0604020202020204" pitchFamily="34" charset="0"/>
                <a:cs typeface="Arial" panose="020B0604020202020204" pitchFamily="34" charset="0"/>
              </a:endParaRPr>
            </a:p>
          </p:txBody>
        </p:sp>
        <p:sp>
          <p:nvSpPr>
            <p:cNvPr id="194" name="TextBox 604">
              <a:extLst>
                <a:ext uri="{FF2B5EF4-FFF2-40B4-BE49-F238E27FC236}">
                  <a16:creationId xmlns:a16="http://schemas.microsoft.com/office/drawing/2014/main" id="{FF62C819-4BAD-48AC-ACE8-AFD041812E31}"/>
                </a:ext>
              </a:extLst>
            </p:cNvPr>
            <p:cNvSpPr txBox="1"/>
            <p:nvPr/>
          </p:nvSpPr>
          <p:spPr>
            <a:xfrm>
              <a:off x="1874833" y="2159985"/>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sz="1200" b="1" dirty="0">
                  <a:solidFill>
                    <a:srgbClr val="8C7C9B"/>
                  </a:solidFill>
                </a:rPr>
                <a:t>29 May</a:t>
              </a:r>
            </a:p>
          </p:txBody>
        </p:sp>
      </p:grpSp>
      <p:sp>
        <p:nvSpPr>
          <p:cNvPr id="34" name="Freeform: Shape 594">
            <a:extLst>
              <a:ext uri="{FF2B5EF4-FFF2-40B4-BE49-F238E27FC236}">
                <a16:creationId xmlns:a16="http://schemas.microsoft.com/office/drawing/2014/main" id="{E6395C95-34CC-442B-921A-A35826E3F402}"/>
              </a:ext>
            </a:extLst>
          </p:cNvPr>
          <p:cNvSpPr/>
          <p:nvPr/>
        </p:nvSpPr>
        <p:spPr>
          <a:xfrm>
            <a:off x="7056224" y="5640850"/>
            <a:ext cx="1969236" cy="159266"/>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sp>
        <p:nvSpPr>
          <p:cNvPr id="191" name="TextBox 619">
            <a:extLst>
              <a:ext uri="{FF2B5EF4-FFF2-40B4-BE49-F238E27FC236}">
                <a16:creationId xmlns:a16="http://schemas.microsoft.com/office/drawing/2014/main" id="{46CFD2DA-FBA4-44FA-8C9D-3CA3F7681B1A}"/>
              </a:ext>
            </a:extLst>
          </p:cNvPr>
          <p:cNvSpPr txBox="1"/>
          <p:nvPr/>
        </p:nvSpPr>
        <p:spPr>
          <a:xfrm>
            <a:off x="10001558" y="5834640"/>
            <a:ext cx="141605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200" b="1" dirty="0"/>
              <a:t>1 - 6 June</a:t>
            </a:r>
          </a:p>
        </p:txBody>
      </p:sp>
      <p:sp>
        <p:nvSpPr>
          <p:cNvPr id="36" name="Freeform: Shape 609">
            <a:extLst>
              <a:ext uri="{FF2B5EF4-FFF2-40B4-BE49-F238E27FC236}">
                <a16:creationId xmlns:a16="http://schemas.microsoft.com/office/drawing/2014/main" id="{450C6D62-79F4-41C2-A8EE-530F1C729DE1}"/>
              </a:ext>
            </a:extLst>
          </p:cNvPr>
          <p:cNvSpPr/>
          <p:nvPr/>
        </p:nvSpPr>
        <p:spPr>
          <a:xfrm>
            <a:off x="8837866" y="5640849"/>
            <a:ext cx="1440000" cy="158400"/>
          </a:xfrm>
          <a:custGeom>
            <a:avLst/>
            <a:gdLst>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0" fmla="*/ 98428 w 2565400"/>
              <a:gd name="connsiteY0" fmla="*/ 0 h 228600"/>
              <a:gd name="connsiteX1" fmla="*/ 114300 w 2565400"/>
              <a:gd name="connsiteY1" fmla="*/ 0 h 228600"/>
              <a:gd name="connsiteX2" fmla="*/ 2446340 w 2565400"/>
              <a:gd name="connsiteY2" fmla="*/ 0 h 228600"/>
              <a:gd name="connsiteX3" fmla="*/ 2446340 w 2565400"/>
              <a:gd name="connsiteY3" fmla="*/ 961 h 228600"/>
              <a:gd name="connsiteX4" fmla="*/ 2451100 w 2565400"/>
              <a:gd name="connsiteY4" fmla="*/ 0 h 228600"/>
              <a:gd name="connsiteX5" fmla="*/ 2565400 w 2565400"/>
              <a:gd name="connsiteY5" fmla="*/ 114300 h 228600"/>
              <a:gd name="connsiteX6" fmla="*/ 2451100 w 2565400"/>
              <a:gd name="connsiteY6" fmla="*/ 228600 h 228600"/>
              <a:gd name="connsiteX7" fmla="*/ 2446340 w 2565400"/>
              <a:gd name="connsiteY7" fmla="*/ 227639 h 228600"/>
              <a:gd name="connsiteX8" fmla="*/ 2446340 w 2565400"/>
              <a:gd name="connsiteY8" fmla="*/ 228600 h 228600"/>
              <a:gd name="connsiteX9" fmla="*/ 114300 w 2565400"/>
              <a:gd name="connsiteY9" fmla="*/ 228600 h 228600"/>
              <a:gd name="connsiteX10" fmla="*/ 98428 w 2565400"/>
              <a:gd name="connsiteY10" fmla="*/ 228600 h 228600"/>
              <a:gd name="connsiteX11" fmla="*/ 98428 w 2565400"/>
              <a:gd name="connsiteY11" fmla="*/ 225396 h 228600"/>
              <a:gd name="connsiteX12" fmla="*/ 69810 w 2565400"/>
              <a:gd name="connsiteY12" fmla="*/ 219618 h 228600"/>
              <a:gd name="connsiteX13" fmla="*/ 0 w 2565400"/>
              <a:gd name="connsiteY13" fmla="*/ 114300 h 228600"/>
              <a:gd name="connsiteX14" fmla="*/ 69810 w 2565400"/>
              <a:gd name="connsiteY14" fmla="*/ 8982 h 228600"/>
              <a:gd name="connsiteX15" fmla="*/ 98428 w 2565400"/>
              <a:gd name="connsiteY15" fmla="*/ 3204 h 228600"/>
              <a:gd name="connsiteX16" fmla="*/ 98428 w 2565400"/>
              <a:gd name="connsiteY16"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5400" h="228600">
                <a:moveTo>
                  <a:pt x="98428" y="0"/>
                </a:moveTo>
                <a:lnTo>
                  <a:pt x="114300" y="0"/>
                </a:lnTo>
                <a:lnTo>
                  <a:pt x="2446340" y="0"/>
                </a:lnTo>
                <a:lnTo>
                  <a:pt x="2446340" y="961"/>
                </a:lnTo>
                <a:lnTo>
                  <a:pt x="2451100" y="0"/>
                </a:lnTo>
                <a:cubicBezTo>
                  <a:pt x="2514228" y="0"/>
                  <a:pt x="2565400" y="51174"/>
                  <a:pt x="2565400" y="114300"/>
                </a:cubicBezTo>
                <a:cubicBezTo>
                  <a:pt x="2565400" y="177426"/>
                  <a:pt x="2514228" y="228600"/>
                  <a:pt x="2451100" y="228600"/>
                </a:cubicBezTo>
                <a:lnTo>
                  <a:pt x="2446340" y="227639"/>
                </a:lnTo>
                <a:lnTo>
                  <a:pt x="2446340" y="228600"/>
                </a:lnTo>
                <a:lnTo>
                  <a:pt x="114300" y="228600"/>
                </a:lnTo>
                <a:lnTo>
                  <a:pt x="98428" y="228600"/>
                </a:lnTo>
                <a:lnTo>
                  <a:pt x="98428" y="225396"/>
                </a:lnTo>
                <a:lnTo>
                  <a:pt x="69810" y="219618"/>
                </a:lnTo>
                <a:cubicBezTo>
                  <a:pt x="28786" y="202266"/>
                  <a:pt x="0" y="161645"/>
                  <a:pt x="0" y="114300"/>
                </a:cubicBezTo>
                <a:cubicBezTo>
                  <a:pt x="0" y="66956"/>
                  <a:pt x="28786" y="26334"/>
                  <a:pt x="69810" y="8982"/>
                </a:cubicBezTo>
                <a:lnTo>
                  <a:pt x="98428" y="3204"/>
                </a:lnTo>
                <a:lnTo>
                  <a:pt x="98428" y="0"/>
                </a:lnTo>
                <a:close/>
              </a:path>
            </a:pathLst>
          </a:custGeom>
          <a:solidFill>
            <a:schemeClr val="accent2">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FEAD49"/>
                </a:solidFill>
              </a:rPr>
              <a:t>        </a:t>
            </a:r>
            <a:endParaRPr lang="en-IN" dirty="0">
              <a:solidFill>
                <a:srgbClr val="FEAD49"/>
              </a:solidFill>
            </a:endParaRPr>
          </a:p>
        </p:txBody>
      </p:sp>
      <p:grpSp>
        <p:nvGrpSpPr>
          <p:cNvPr id="179" name="Group 5">
            <a:extLst>
              <a:ext uri="{FF2B5EF4-FFF2-40B4-BE49-F238E27FC236}">
                <a16:creationId xmlns:a16="http://schemas.microsoft.com/office/drawing/2014/main" id="{AACCC325-324B-4250-ABE3-BC56EF51CFD8}"/>
              </a:ext>
            </a:extLst>
          </p:cNvPr>
          <p:cNvGrpSpPr/>
          <p:nvPr/>
        </p:nvGrpSpPr>
        <p:grpSpPr>
          <a:xfrm>
            <a:off x="2559731" y="2031704"/>
            <a:ext cx="212355" cy="274283"/>
            <a:chOff x="4003440" y="1889210"/>
            <a:chExt cx="212355" cy="274283"/>
          </a:xfrm>
        </p:grpSpPr>
        <p:sp>
          <p:nvSpPr>
            <p:cNvPr id="181" name="Oval 218">
              <a:extLst>
                <a:ext uri="{FF2B5EF4-FFF2-40B4-BE49-F238E27FC236}">
                  <a16:creationId xmlns:a16="http://schemas.microsoft.com/office/drawing/2014/main" id="{B6072643-020F-48E6-995C-4F99D7DD5A08}"/>
                </a:ext>
              </a:extLst>
            </p:cNvPr>
            <p:cNvSpPr/>
            <p:nvPr/>
          </p:nvSpPr>
          <p:spPr>
            <a:xfrm>
              <a:off x="4003440" y="1951138"/>
              <a:ext cx="212355" cy="212355"/>
            </a:xfrm>
            <a:prstGeom prst="ellipse">
              <a:avLst/>
            </a:prstGeom>
            <a:solidFill>
              <a:srgbClr val="EC3359">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82" name="Rectangle 83">
              <a:extLst>
                <a:ext uri="{FF2B5EF4-FFF2-40B4-BE49-F238E27FC236}">
                  <a16:creationId xmlns:a16="http://schemas.microsoft.com/office/drawing/2014/main" id="{2DC634FC-36F8-48AB-86F6-600DD95772D9}"/>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83" name="Oval 220">
              <a:extLst>
                <a:ext uri="{FF2B5EF4-FFF2-40B4-BE49-F238E27FC236}">
                  <a16:creationId xmlns:a16="http://schemas.microsoft.com/office/drawing/2014/main" id="{20C0CCF1-ADA6-49B0-8AA7-49D199AF7305}"/>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187" name="Straight Connector 322">
              <a:extLst>
                <a:ext uri="{FF2B5EF4-FFF2-40B4-BE49-F238E27FC236}">
                  <a16:creationId xmlns:a16="http://schemas.microsoft.com/office/drawing/2014/main" id="{DA78A47C-9314-4C66-9340-F8165AB1AF77}"/>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70" name="Group 460">
            <a:extLst>
              <a:ext uri="{FF2B5EF4-FFF2-40B4-BE49-F238E27FC236}">
                <a16:creationId xmlns:a16="http://schemas.microsoft.com/office/drawing/2014/main" id="{B5F2FBD7-A65F-46B3-AFF5-E8ECE2F40403}"/>
              </a:ext>
            </a:extLst>
          </p:cNvPr>
          <p:cNvGrpSpPr/>
          <p:nvPr/>
        </p:nvGrpSpPr>
        <p:grpSpPr>
          <a:xfrm>
            <a:off x="9737536" y="2031704"/>
            <a:ext cx="212355" cy="274283"/>
            <a:chOff x="4003440" y="1889210"/>
            <a:chExt cx="212355" cy="274283"/>
          </a:xfrm>
        </p:grpSpPr>
        <p:sp>
          <p:nvSpPr>
            <p:cNvPr id="172" name="Oval 461">
              <a:extLst>
                <a:ext uri="{FF2B5EF4-FFF2-40B4-BE49-F238E27FC236}">
                  <a16:creationId xmlns:a16="http://schemas.microsoft.com/office/drawing/2014/main" id="{8A9F752F-8151-4C54-976E-58D64D890A49}"/>
                </a:ext>
              </a:extLst>
            </p:cNvPr>
            <p:cNvSpPr/>
            <p:nvPr/>
          </p:nvSpPr>
          <p:spPr>
            <a:xfrm>
              <a:off x="4003440" y="1951138"/>
              <a:ext cx="212355" cy="212355"/>
            </a:xfrm>
            <a:prstGeom prst="ellipse">
              <a:avLst/>
            </a:prstGeom>
            <a:solidFill>
              <a:srgbClr val="BB9BCA">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73" name="Rectangle 83">
              <a:extLst>
                <a:ext uri="{FF2B5EF4-FFF2-40B4-BE49-F238E27FC236}">
                  <a16:creationId xmlns:a16="http://schemas.microsoft.com/office/drawing/2014/main" id="{80957757-9D78-4434-8ECC-9B648E3F45A6}"/>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74" name="Oval 463">
              <a:extLst>
                <a:ext uri="{FF2B5EF4-FFF2-40B4-BE49-F238E27FC236}">
                  <a16:creationId xmlns:a16="http://schemas.microsoft.com/office/drawing/2014/main" id="{5183059C-2891-4323-9E0F-75DF794CEDBC}"/>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178" name="Straight Connector 467">
              <a:extLst>
                <a:ext uri="{FF2B5EF4-FFF2-40B4-BE49-F238E27FC236}">
                  <a16:creationId xmlns:a16="http://schemas.microsoft.com/office/drawing/2014/main" id="{3A6505E6-BFB5-43E3-96F5-D42446C2A61C}"/>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61" name="Group 415">
            <a:extLst>
              <a:ext uri="{FF2B5EF4-FFF2-40B4-BE49-F238E27FC236}">
                <a16:creationId xmlns:a16="http://schemas.microsoft.com/office/drawing/2014/main" id="{4784C444-8445-47F9-B28B-20D7ADCEB9B1}"/>
              </a:ext>
            </a:extLst>
          </p:cNvPr>
          <p:cNvGrpSpPr/>
          <p:nvPr/>
        </p:nvGrpSpPr>
        <p:grpSpPr>
          <a:xfrm>
            <a:off x="4357818" y="2031704"/>
            <a:ext cx="212355" cy="274283"/>
            <a:chOff x="4003440" y="1889210"/>
            <a:chExt cx="212355" cy="274283"/>
          </a:xfrm>
        </p:grpSpPr>
        <p:sp>
          <p:nvSpPr>
            <p:cNvPr id="163" name="Oval 416">
              <a:extLst>
                <a:ext uri="{FF2B5EF4-FFF2-40B4-BE49-F238E27FC236}">
                  <a16:creationId xmlns:a16="http://schemas.microsoft.com/office/drawing/2014/main" id="{77D09DCE-56B6-414E-9103-35A25BFB1977}"/>
                </a:ext>
              </a:extLst>
            </p:cNvPr>
            <p:cNvSpPr/>
            <p:nvPr/>
          </p:nvSpPr>
          <p:spPr>
            <a:xfrm>
              <a:off x="4003440" y="1951138"/>
              <a:ext cx="212355" cy="212355"/>
            </a:xfrm>
            <a:prstGeom prst="ellipse">
              <a:avLst/>
            </a:prstGeom>
            <a:solidFill>
              <a:srgbClr val="FD8A1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64" name="Rectangle 83">
              <a:extLst>
                <a:ext uri="{FF2B5EF4-FFF2-40B4-BE49-F238E27FC236}">
                  <a16:creationId xmlns:a16="http://schemas.microsoft.com/office/drawing/2014/main" id="{36964EBC-C639-4C40-825A-D4FD4FB7B20E}"/>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65" name="Oval 418">
              <a:extLst>
                <a:ext uri="{FF2B5EF4-FFF2-40B4-BE49-F238E27FC236}">
                  <a16:creationId xmlns:a16="http://schemas.microsoft.com/office/drawing/2014/main" id="{25DED8F3-A0EF-4F63-AFD0-98594B10EC52}"/>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169" name="Straight Connector 422">
              <a:extLst>
                <a:ext uri="{FF2B5EF4-FFF2-40B4-BE49-F238E27FC236}">
                  <a16:creationId xmlns:a16="http://schemas.microsoft.com/office/drawing/2014/main" id="{59FA1BBC-58A0-4959-B0EB-7D572060B1BE}"/>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52" name="Group 430">
            <a:extLst>
              <a:ext uri="{FF2B5EF4-FFF2-40B4-BE49-F238E27FC236}">
                <a16:creationId xmlns:a16="http://schemas.microsoft.com/office/drawing/2014/main" id="{38DD9260-F69D-499A-A110-4F4ADD345DDC}"/>
              </a:ext>
            </a:extLst>
          </p:cNvPr>
          <p:cNvGrpSpPr/>
          <p:nvPr/>
        </p:nvGrpSpPr>
        <p:grpSpPr>
          <a:xfrm>
            <a:off x="6157807" y="2031704"/>
            <a:ext cx="212355" cy="274283"/>
            <a:chOff x="4003440" y="1889210"/>
            <a:chExt cx="212355" cy="274283"/>
          </a:xfrm>
        </p:grpSpPr>
        <p:sp>
          <p:nvSpPr>
            <p:cNvPr id="154" name="Oval 431">
              <a:extLst>
                <a:ext uri="{FF2B5EF4-FFF2-40B4-BE49-F238E27FC236}">
                  <a16:creationId xmlns:a16="http://schemas.microsoft.com/office/drawing/2014/main" id="{B066BEA7-9D26-4EBB-AF1D-176BBD7591F4}"/>
                </a:ext>
              </a:extLst>
            </p:cNvPr>
            <p:cNvSpPr/>
            <p:nvPr/>
          </p:nvSpPr>
          <p:spPr>
            <a:xfrm>
              <a:off x="4003440" y="1951138"/>
              <a:ext cx="212355" cy="212355"/>
            </a:xfrm>
            <a:prstGeom prst="ellipse">
              <a:avLst/>
            </a:prstGeom>
            <a:solidFill>
              <a:srgbClr val="87BD1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55" name="Rectangle 83">
              <a:extLst>
                <a:ext uri="{FF2B5EF4-FFF2-40B4-BE49-F238E27FC236}">
                  <a16:creationId xmlns:a16="http://schemas.microsoft.com/office/drawing/2014/main" id="{F197FA5D-C4A2-4BB5-96D7-CC162194B9FD}"/>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56" name="Oval 433">
              <a:extLst>
                <a:ext uri="{FF2B5EF4-FFF2-40B4-BE49-F238E27FC236}">
                  <a16:creationId xmlns:a16="http://schemas.microsoft.com/office/drawing/2014/main" id="{1E4332F7-346F-4A0E-A5EE-F44B38190487}"/>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160" name="Straight Connector 437">
              <a:extLst>
                <a:ext uri="{FF2B5EF4-FFF2-40B4-BE49-F238E27FC236}">
                  <a16:creationId xmlns:a16="http://schemas.microsoft.com/office/drawing/2014/main" id="{9C999569-B58C-463A-97C6-16B90C7643A9}"/>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43" name="Group 520">
            <a:extLst>
              <a:ext uri="{FF2B5EF4-FFF2-40B4-BE49-F238E27FC236}">
                <a16:creationId xmlns:a16="http://schemas.microsoft.com/office/drawing/2014/main" id="{4D187934-063E-4305-B749-7941F47D53AD}"/>
              </a:ext>
            </a:extLst>
          </p:cNvPr>
          <p:cNvGrpSpPr/>
          <p:nvPr/>
        </p:nvGrpSpPr>
        <p:grpSpPr>
          <a:xfrm>
            <a:off x="7769966" y="3256859"/>
            <a:ext cx="528214" cy="800700"/>
            <a:chOff x="3844453" y="1362793"/>
            <a:chExt cx="528214" cy="800700"/>
          </a:xfrm>
        </p:grpSpPr>
        <p:sp>
          <p:nvSpPr>
            <p:cNvPr id="145" name="Oval 521">
              <a:extLst>
                <a:ext uri="{FF2B5EF4-FFF2-40B4-BE49-F238E27FC236}">
                  <a16:creationId xmlns:a16="http://schemas.microsoft.com/office/drawing/2014/main" id="{BDACAF9B-4F9E-449E-ACF8-00702B2D1CC2}"/>
                </a:ext>
              </a:extLst>
            </p:cNvPr>
            <p:cNvSpPr/>
            <p:nvPr/>
          </p:nvSpPr>
          <p:spPr>
            <a:xfrm>
              <a:off x="4003440" y="1951138"/>
              <a:ext cx="212355" cy="212355"/>
            </a:xfrm>
            <a:prstGeom prst="ellipse">
              <a:avLst/>
            </a:prstGeom>
            <a:solidFill>
              <a:srgbClr val="C7B199">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46" name="Rectangle 83">
              <a:extLst>
                <a:ext uri="{FF2B5EF4-FFF2-40B4-BE49-F238E27FC236}">
                  <a16:creationId xmlns:a16="http://schemas.microsoft.com/office/drawing/2014/main" id="{05507D11-E91E-4429-A426-283CDB858003}"/>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47" name="Oval 523">
              <a:extLst>
                <a:ext uri="{FF2B5EF4-FFF2-40B4-BE49-F238E27FC236}">
                  <a16:creationId xmlns:a16="http://schemas.microsoft.com/office/drawing/2014/main" id="{7F1A3F85-8C7F-4945-8226-E50F013C184E}"/>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grpSp>
          <p:nvGrpSpPr>
            <p:cNvPr id="148" name="Group 524">
              <a:extLst>
                <a:ext uri="{FF2B5EF4-FFF2-40B4-BE49-F238E27FC236}">
                  <a16:creationId xmlns:a16="http://schemas.microsoft.com/office/drawing/2014/main" id="{F8ED3902-B452-4956-9931-D023B0A32DD3}"/>
                </a:ext>
              </a:extLst>
            </p:cNvPr>
            <p:cNvGrpSpPr/>
            <p:nvPr/>
          </p:nvGrpSpPr>
          <p:grpSpPr>
            <a:xfrm>
              <a:off x="3844453" y="1362793"/>
              <a:ext cx="528214" cy="611489"/>
              <a:chOff x="3844453" y="1362793"/>
              <a:chExt cx="528214" cy="611489"/>
            </a:xfrm>
          </p:grpSpPr>
          <p:sp>
            <p:nvSpPr>
              <p:cNvPr id="149" name="Oval 525">
                <a:extLst>
                  <a:ext uri="{FF2B5EF4-FFF2-40B4-BE49-F238E27FC236}">
                    <a16:creationId xmlns:a16="http://schemas.microsoft.com/office/drawing/2014/main" id="{EB7ABB8A-00BD-4241-8B40-86ACA4D08DF5}"/>
                  </a:ext>
                </a:extLst>
              </p:cNvPr>
              <p:cNvSpPr/>
              <p:nvPr/>
            </p:nvSpPr>
            <p:spPr>
              <a:xfrm>
                <a:off x="3844453" y="1362793"/>
                <a:ext cx="528214" cy="528214"/>
              </a:xfrm>
              <a:prstGeom prst="ellipse">
                <a:avLst/>
              </a:prstGeom>
              <a:solidFill>
                <a:srgbClr val="C7B1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50" name="Oval 526">
                <a:extLst>
                  <a:ext uri="{FF2B5EF4-FFF2-40B4-BE49-F238E27FC236}">
                    <a16:creationId xmlns:a16="http://schemas.microsoft.com/office/drawing/2014/main" id="{8A271511-E38A-4B44-8DA9-A3213468ADA4}"/>
                  </a:ext>
                </a:extLst>
              </p:cNvPr>
              <p:cNvSpPr/>
              <p:nvPr/>
            </p:nvSpPr>
            <p:spPr>
              <a:xfrm>
                <a:off x="3899160" y="1417560"/>
                <a:ext cx="423657" cy="423657"/>
              </a:xfrm>
              <a:prstGeom prst="ellipse">
                <a:avLst/>
              </a:prstGeom>
              <a:solidFill>
                <a:schemeClr val="bg1"/>
              </a:solidFill>
              <a:ln>
                <a:noFill/>
              </a:ln>
              <a:effectLst>
                <a:outerShdw blurRad="50800" dist="381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151" name="Straight Connector 527">
                <a:extLst>
                  <a:ext uri="{FF2B5EF4-FFF2-40B4-BE49-F238E27FC236}">
                    <a16:creationId xmlns:a16="http://schemas.microsoft.com/office/drawing/2014/main" id="{A79C2F76-E57F-4003-848F-58B76042AE54}"/>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34" name="Group 490">
            <a:extLst>
              <a:ext uri="{FF2B5EF4-FFF2-40B4-BE49-F238E27FC236}">
                <a16:creationId xmlns:a16="http://schemas.microsoft.com/office/drawing/2014/main" id="{B8AE1C88-50CC-4135-A995-332551267017}"/>
              </a:ext>
            </a:extLst>
          </p:cNvPr>
          <p:cNvGrpSpPr/>
          <p:nvPr/>
        </p:nvGrpSpPr>
        <p:grpSpPr>
          <a:xfrm>
            <a:off x="4330877" y="3783276"/>
            <a:ext cx="212355" cy="274283"/>
            <a:chOff x="4003440" y="1889210"/>
            <a:chExt cx="212355" cy="274283"/>
          </a:xfrm>
        </p:grpSpPr>
        <p:sp>
          <p:nvSpPr>
            <p:cNvPr id="136" name="Oval 491">
              <a:extLst>
                <a:ext uri="{FF2B5EF4-FFF2-40B4-BE49-F238E27FC236}">
                  <a16:creationId xmlns:a16="http://schemas.microsoft.com/office/drawing/2014/main" id="{467B353D-8339-421E-99B8-904322E84510}"/>
                </a:ext>
              </a:extLst>
            </p:cNvPr>
            <p:cNvSpPr/>
            <p:nvPr/>
          </p:nvSpPr>
          <p:spPr>
            <a:xfrm>
              <a:off x="4003440" y="1951138"/>
              <a:ext cx="212355" cy="212355"/>
            </a:xfrm>
            <a:prstGeom prst="ellipse">
              <a:avLst/>
            </a:prstGeom>
            <a:solidFill>
              <a:srgbClr val="FD8A1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37" name="Rectangle 83">
              <a:extLst>
                <a:ext uri="{FF2B5EF4-FFF2-40B4-BE49-F238E27FC236}">
                  <a16:creationId xmlns:a16="http://schemas.microsoft.com/office/drawing/2014/main" id="{29141E4B-F45C-4882-AE05-436DE34BAF59}"/>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38" name="Oval 493">
              <a:extLst>
                <a:ext uri="{FF2B5EF4-FFF2-40B4-BE49-F238E27FC236}">
                  <a16:creationId xmlns:a16="http://schemas.microsoft.com/office/drawing/2014/main" id="{1039DB38-406B-404F-96C5-FF77DBB0BE81}"/>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142" name="Straight Connector 497">
              <a:extLst>
                <a:ext uri="{FF2B5EF4-FFF2-40B4-BE49-F238E27FC236}">
                  <a16:creationId xmlns:a16="http://schemas.microsoft.com/office/drawing/2014/main" id="{EE4CFBCD-AA0A-422B-93A5-B3035146C88C}"/>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5" name="Group 610">
            <a:extLst>
              <a:ext uri="{FF2B5EF4-FFF2-40B4-BE49-F238E27FC236}">
                <a16:creationId xmlns:a16="http://schemas.microsoft.com/office/drawing/2014/main" id="{72C63BC8-367F-4E7C-BC09-64583D36B5DF}"/>
              </a:ext>
            </a:extLst>
          </p:cNvPr>
          <p:cNvGrpSpPr/>
          <p:nvPr/>
        </p:nvGrpSpPr>
        <p:grpSpPr>
          <a:xfrm>
            <a:off x="10154880" y="5618765"/>
            <a:ext cx="212355" cy="212355"/>
            <a:chOff x="4003440" y="1951138"/>
            <a:chExt cx="212355" cy="212355"/>
          </a:xfrm>
        </p:grpSpPr>
        <p:sp>
          <p:nvSpPr>
            <p:cNvPr id="127" name="Oval 611">
              <a:extLst>
                <a:ext uri="{FF2B5EF4-FFF2-40B4-BE49-F238E27FC236}">
                  <a16:creationId xmlns:a16="http://schemas.microsoft.com/office/drawing/2014/main" id="{59F40F13-C1F3-4878-BF74-21FCF5239B8F}"/>
                </a:ext>
              </a:extLst>
            </p:cNvPr>
            <p:cNvSpPr/>
            <p:nvPr/>
          </p:nvSpPr>
          <p:spPr>
            <a:xfrm>
              <a:off x="4003440" y="1951138"/>
              <a:ext cx="212355" cy="212355"/>
            </a:xfrm>
            <a:prstGeom prst="ellipse">
              <a:avLst/>
            </a:prstGeom>
            <a:solidFill>
              <a:schemeClr val="accent2">
                <a:lumMod val="75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28" name="Rectangle 83">
              <a:extLst>
                <a:ext uri="{FF2B5EF4-FFF2-40B4-BE49-F238E27FC236}">
                  <a16:creationId xmlns:a16="http://schemas.microsoft.com/office/drawing/2014/main" id="{98BA2570-B84C-43B7-ABDE-79243434D0C6}"/>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29" name="Oval 613">
              <a:extLst>
                <a:ext uri="{FF2B5EF4-FFF2-40B4-BE49-F238E27FC236}">
                  <a16:creationId xmlns:a16="http://schemas.microsoft.com/office/drawing/2014/main" id="{2CE31946-9747-4590-92DC-15CCA813F116}"/>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grpSp>
      <p:grpSp>
        <p:nvGrpSpPr>
          <p:cNvPr id="116" name="Group 475">
            <a:extLst>
              <a:ext uri="{FF2B5EF4-FFF2-40B4-BE49-F238E27FC236}">
                <a16:creationId xmlns:a16="http://schemas.microsoft.com/office/drawing/2014/main" id="{11EBA1C5-60E8-40B5-8BDA-D13B22629F03}"/>
              </a:ext>
            </a:extLst>
          </p:cNvPr>
          <p:cNvGrpSpPr/>
          <p:nvPr/>
        </p:nvGrpSpPr>
        <p:grpSpPr>
          <a:xfrm>
            <a:off x="2373803" y="3256859"/>
            <a:ext cx="528214" cy="800700"/>
            <a:chOff x="3844453" y="1362793"/>
            <a:chExt cx="528214" cy="800700"/>
          </a:xfrm>
        </p:grpSpPr>
        <p:sp>
          <p:nvSpPr>
            <p:cNvPr id="118" name="Oval 476">
              <a:extLst>
                <a:ext uri="{FF2B5EF4-FFF2-40B4-BE49-F238E27FC236}">
                  <a16:creationId xmlns:a16="http://schemas.microsoft.com/office/drawing/2014/main" id="{7B52A0CD-B182-48AA-B047-3FD1B6BAFBD9}"/>
                </a:ext>
              </a:extLst>
            </p:cNvPr>
            <p:cNvSpPr/>
            <p:nvPr/>
          </p:nvSpPr>
          <p:spPr>
            <a:xfrm>
              <a:off x="4003440" y="1951138"/>
              <a:ext cx="212355" cy="212355"/>
            </a:xfrm>
            <a:prstGeom prst="ellipse">
              <a:avLst/>
            </a:prstGeom>
            <a:solidFill>
              <a:srgbClr val="D9E02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19" name="Rectangle 83">
              <a:extLst>
                <a:ext uri="{FF2B5EF4-FFF2-40B4-BE49-F238E27FC236}">
                  <a16:creationId xmlns:a16="http://schemas.microsoft.com/office/drawing/2014/main" id="{1641A3C9-4353-429F-94AB-386095038C11}"/>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20" name="Oval 478">
              <a:extLst>
                <a:ext uri="{FF2B5EF4-FFF2-40B4-BE49-F238E27FC236}">
                  <a16:creationId xmlns:a16="http://schemas.microsoft.com/office/drawing/2014/main" id="{312433DD-AA95-4EC5-B4FF-8DE49E6B8DDC}"/>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grpSp>
          <p:nvGrpSpPr>
            <p:cNvPr id="121" name="Group 479">
              <a:extLst>
                <a:ext uri="{FF2B5EF4-FFF2-40B4-BE49-F238E27FC236}">
                  <a16:creationId xmlns:a16="http://schemas.microsoft.com/office/drawing/2014/main" id="{4B7BAC9F-8D20-4D22-88B9-6B0599B81770}"/>
                </a:ext>
              </a:extLst>
            </p:cNvPr>
            <p:cNvGrpSpPr/>
            <p:nvPr/>
          </p:nvGrpSpPr>
          <p:grpSpPr>
            <a:xfrm>
              <a:off x="3844453" y="1362793"/>
              <a:ext cx="528214" cy="611489"/>
              <a:chOff x="3844453" y="1362793"/>
              <a:chExt cx="528214" cy="611489"/>
            </a:xfrm>
          </p:grpSpPr>
          <p:sp>
            <p:nvSpPr>
              <p:cNvPr id="122" name="Oval 480">
                <a:extLst>
                  <a:ext uri="{FF2B5EF4-FFF2-40B4-BE49-F238E27FC236}">
                    <a16:creationId xmlns:a16="http://schemas.microsoft.com/office/drawing/2014/main" id="{519E51A5-50EB-4EC2-958F-A4B2FCF53A3C}"/>
                  </a:ext>
                </a:extLst>
              </p:cNvPr>
              <p:cNvSpPr/>
              <p:nvPr/>
            </p:nvSpPr>
            <p:spPr>
              <a:xfrm>
                <a:off x="3844453" y="1362793"/>
                <a:ext cx="528214" cy="528214"/>
              </a:xfrm>
              <a:prstGeom prst="ellipse">
                <a:avLst/>
              </a:prstGeom>
              <a:solidFill>
                <a:srgbClr val="D9E02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23" name="Oval 481">
                <a:extLst>
                  <a:ext uri="{FF2B5EF4-FFF2-40B4-BE49-F238E27FC236}">
                    <a16:creationId xmlns:a16="http://schemas.microsoft.com/office/drawing/2014/main" id="{3179C2D2-E700-4423-8CA5-BF300D94DD4A}"/>
                  </a:ext>
                </a:extLst>
              </p:cNvPr>
              <p:cNvSpPr/>
              <p:nvPr/>
            </p:nvSpPr>
            <p:spPr>
              <a:xfrm>
                <a:off x="3899160" y="1417560"/>
                <a:ext cx="423657" cy="423657"/>
              </a:xfrm>
              <a:prstGeom prst="ellipse">
                <a:avLst/>
              </a:prstGeom>
              <a:solidFill>
                <a:schemeClr val="bg1"/>
              </a:solidFill>
              <a:ln>
                <a:noFill/>
              </a:ln>
              <a:effectLst>
                <a:outerShdw blurRad="50800" dist="381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124" name="Straight Connector 482">
                <a:extLst>
                  <a:ext uri="{FF2B5EF4-FFF2-40B4-BE49-F238E27FC236}">
                    <a16:creationId xmlns:a16="http://schemas.microsoft.com/office/drawing/2014/main" id="{7C741424-C1C0-4FC5-8D9A-A2685138926E}"/>
                  </a:ext>
                </a:extLst>
              </p:cNvPr>
              <p:cNvCxnSpPr>
                <a:cxnSpLocks/>
              </p:cNvCxnSpPr>
              <p:nvPr/>
            </p:nvCxnSpPr>
            <p:spPr>
              <a:xfrm>
                <a:off x="4111090" y="1889210"/>
                <a:ext cx="0" cy="850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07" name="Group 505">
            <a:extLst>
              <a:ext uri="{FF2B5EF4-FFF2-40B4-BE49-F238E27FC236}">
                <a16:creationId xmlns:a16="http://schemas.microsoft.com/office/drawing/2014/main" id="{1E8DBDB8-C3DD-46F3-B521-909DC23C48A6}"/>
              </a:ext>
            </a:extLst>
          </p:cNvPr>
          <p:cNvGrpSpPr/>
          <p:nvPr/>
        </p:nvGrpSpPr>
        <p:grpSpPr>
          <a:xfrm>
            <a:off x="5971879" y="3256859"/>
            <a:ext cx="528214" cy="800700"/>
            <a:chOff x="3844453" y="1362793"/>
            <a:chExt cx="528214" cy="800700"/>
          </a:xfrm>
        </p:grpSpPr>
        <p:sp>
          <p:nvSpPr>
            <p:cNvPr id="109" name="Oval 506">
              <a:extLst>
                <a:ext uri="{FF2B5EF4-FFF2-40B4-BE49-F238E27FC236}">
                  <a16:creationId xmlns:a16="http://schemas.microsoft.com/office/drawing/2014/main" id="{114C551D-9E1D-446D-A9D0-8582DDCC8294}"/>
                </a:ext>
              </a:extLst>
            </p:cNvPr>
            <p:cNvSpPr/>
            <p:nvPr/>
          </p:nvSpPr>
          <p:spPr>
            <a:xfrm>
              <a:off x="4003440" y="1951138"/>
              <a:ext cx="212355" cy="212355"/>
            </a:xfrm>
            <a:prstGeom prst="ellipse">
              <a:avLst/>
            </a:prstGeom>
            <a:solidFill>
              <a:srgbClr val="C69C6C">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10" name="Rectangle 83">
              <a:extLst>
                <a:ext uri="{FF2B5EF4-FFF2-40B4-BE49-F238E27FC236}">
                  <a16:creationId xmlns:a16="http://schemas.microsoft.com/office/drawing/2014/main" id="{DF194741-20FA-4073-9184-07B4ACE6E6F8}"/>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11" name="Oval 508">
              <a:extLst>
                <a:ext uri="{FF2B5EF4-FFF2-40B4-BE49-F238E27FC236}">
                  <a16:creationId xmlns:a16="http://schemas.microsoft.com/office/drawing/2014/main" id="{EC74392B-E5BB-4FB7-B805-FABCFF73A4A3}"/>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grpSp>
          <p:nvGrpSpPr>
            <p:cNvPr id="112" name="Group 509">
              <a:extLst>
                <a:ext uri="{FF2B5EF4-FFF2-40B4-BE49-F238E27FC236}">
                  <a16:creationId xmlns:a16="http://schemas.microsoft.com/office/drawing/2014/main" id="{100C878D-D480-4120-9BC1-D16B0D0F67FF}"/>
                </a:ext>
              </a:extLst>
            </p:cNvPr>
            <p:cNvGrpSpPr/>
            <p:nvPr/>
          </p:nvGrpSpPr>
          <p:grpSpPr>
            <a:xfrm>
              <a:off x="3844453" y="1362793"/>
              <a:ext cx="528214" cy="611489"/>
              <a:chOff x="3844453" y="1362793"/>
              <a:chExt cx="528214" cy="611489"/>
            </a:xfrm>
          </p:grpSpPr>
          <p:sp>
            <p:nvSpPr>
              <p:cNvPr id="113" name="Oval 510">
                <a:extLst>
                  <a:ext uri="{FF2B5EF4-FFF2-40B4-BE49-F238E27FC236}">
                    <a16:creationId xmlns:a16="http://schemas.microsoft.com/office/drawing/2014/main" id="{ED6C83A8-1D76-4A5E-BD33-E80370B7411A}"/>
                  </a:ext>
                </a:extLst>
              </p:cNvPr>
              <p:cNvSpPr/>
              <p:nvPr/>
            </p:nvSpPr>
            <p:spPr>
              <a:xfrm>
                <a:off x="3844453" y="1362793"/>
                <a:ext cx="528214" cy="528214"/>
              </a:xfrm>
              <a:prstGeom prst="ellipse">
                <a:avLst/>
              </a:prstGeom>
              <a:solidFill>
                <a:srgbClr val="C69C6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14" name="Oval 511">
                <a:extLst>
                  <a:ext uri="{FF2B5EF4-FFF2-40B4-BE49-F238E27FC236}">
                    <a16:creationId xmlns:a16="http://schemas.microsoft.com/office/drawing/2014/main" id="{46C8242A-C0D0-4D39-886C-17CCC556640C}"/>
                  </a:ext>
                </a:extLst>
              </p:cNvPr>
              <p:cNvSpPr/>
              <p:nvPr/>
            </p:nvSpPr>
            <p:spPr>
              <a:xfrm>
                <a:off x="3899160" y="1417560"/>
                <a:ext cx="423657" cy="423657"/>
              </a:xfrm>
              <a:prstGeom prst="ellipse">
                <a:avLst/>
              </a:prstGeom>
              <a:solidFill>
                <a:schemeClr val="bg1"/>
              </a:solidFill>
              <a:ln>
                <a:noFill/>
              </a:ln>
              <a:effectLst>
                <a:outerShdw blurRad="50800" dist="381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115" name="Straight Connector 512">
                <a:extLst>
                  <a:ext uri="{FF2B5EF4-FFF2-40B4-BE49-F238E27FC236}">
                    <a16:creationId xmlns:a16="http://schemas.microsoft.com/office/drawing/2014/main" id="{67EF0452-B5BF-4ADC-9F48-A53FC404CC3F}"/>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98" name="Group 550">
            <a:extLst>
              <a:ext uri="{FF2B5EF4-FFF2-40B4-BE49-F238E27FC236}">
                <a16:creationId xmlns:a16="http://schemas.microsoft.com/office/drawing/2014/main" id="{9E53DD30-AAC8-4BDB-A886-2FC67B570780}"/>
              </a:ext>
            </a:extLst>
          </p:cNvPr>
          <p:cNvGrpSpPr/>
          <p:nvPr/>
        </p:nvGrpSpPr>
        <p:grpSpPr>
          <a:xfrm>
            <a:off x="2380572" y="5029686"/>
            <a:ext cx="528214" cy="800700"/>
            <a:chOff x="3844453" y="1362793"/>
            <a:chExt cx="528214" cy="800700"/>
          </a:xfrm>
        </p:grpSpPr>
        <p:sp>
          <p:nvSpPr>
            <p:cNvPr id="100" name="Oval 551">
              <a:extLst>
                <a:ext uri="{FF2B5EF4-FFF2-40B4-BE49-F238E27FC236}">
                  <a16:creationId xmlns:a16="http://schemas.microsoft.com/office/drawing/2014/main" id="{65F7261D-FE32-4648-9515-29E1934E080C}"/>
                </a:ext>
              </a:extLst>
            </p:cNvPr>
            <p:cNvSpPr/>
            <p:nvPr/>
          </p:nvSpPr>
          <p:spPr>
            <a:xfrm>
              <a:off x="4003440" y="1951138"/>
              <a:ext cx="212355" cy="212355"/>
            </a:xfrm>
            <a:prstGeom prst="ellipse">
              <a:avLst/>
            </a:prstGeom>
            <a:solidFill>
              <a:srgbClr val="2BD5D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01" name="Rectangle 83">
              <a:extLst>
                <a:ext uri="{FF2B5EF4-FFF2-40B4-BE49-F238E27FC236}">
                  <a16:creationId xmlns:a16="http://schemas.microsoft.com/office/drawing/2014/main" id="{89C9C13B-84C1-4F2E-9D61-FA4C853CC03B}"/>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02" name="Oval 553">
              <a:extLst>
                <a:ext uri="{FF2B5EF4-FFF2-40B4-BE49-F238E27FC236}">
                  <a16:creationId xmlns:a16="http://schemas.microsoft.com/office/drawing/2014/main" id="{A76612E8-3079-4B36-A2C1-7E579B601D5B}"/>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grpSp>
          <p:nvGrpSpPr>
            <p:cNvPr id="103" name="Group 554">
              <a:extLst>
                <a:ext uri="{FF2B5EF4-FFF2-40B4-BE49-F238E27FC236}">
                  <a16:creationId xmlns:a16="http://schemas.microsoft.com/office/drawing/2014/main" id="{778E7D69-B0DD-4BE1-B6C5-5B8E3F074330}"/>
                </a:ext>
              </a:extLst>
            </p:cNvPr>
            <p:cNvGrpSpPr/>
            <p:nvPr/>
          </p:nvGrpSpPr>
          <p:grpSpPr>
            <a:xfrm>
              <a:off x="3844453" y="1362793"/>
              <a:ext cx="528214" cy="611489"/>
              <a:chOff x="3844453" y="1362793"/>
              <a:chExt cx="528214" cy="611489"/>
            </a:xfrm>
          </p:grpSpPr>
          <p:sp>
            <p:nvSpPr>
              <p:cNvPr id="104" name="Oval 555">
                <a:extLst>
                  <a:ext uri="{FF2B5EF4-FFF2-40B4-BE49-F238E27FC236}">
                    <a16:creationId xmlns:a16="http://schemas.microsoft.com/office/drawing/2014/main" id="{F65E7323-9965-41FB-887B-A02A79473DB3}"/>
                  </a:ext>
                </a:extLst>
              </p:cNvPr>
              <p:cNvSpPr/>
              <p:nvPr/>
            </p:nvSpPr>
            <p:spPr>
              <a:xfrm>
                <a:off x="3844453" y="1362793"/>
                <a:ext cx="528214" cy="528214"/>
              </a:xfrm>
              <a:prstGeom prst="ellipse">
                <a:avLst/>
              </a:prstGeom>
              <a:solidFill>
                <a:srgbClr val="46CDD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05" name="Oval 556">
                <a:extLst>
                  <a:ext uri="{FF2B5EF4-FFF2-40B4-BE49-F238E27FC236}">
                    <a16:creationId xmlns:a16="http://schemas.microsoft.com/office/drawing/2014/main" id="{D0C5C830-F78C-4FC6-992A-9B04C6B73A7F}"/>
                  </a:ext>
                </a:extLst>
              </p:cNvPr>
              <p:cNvSpPr/>
              <p:nvPr/>
            </p:nvSpPr>
            <p:spPr>
              <a:xfrm>
                <a:off x="3899160" y="1417560"/>
                <a:ext cx="423657" cy="423657"/>
              </a:xfrm>
              <a:prstGeom prst="ellipse">
                <a:avLst/>
              </a:prstGeom>
              <a:solidFill>
                <a:schemeClr val="bg1"/>
              </a:solidFill>
              <a:ln>
                <a:noFill/>
              </a:ln>
              <a:effectLst>
                <a:outerShdw blurRad="50800" dist="381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106" name="Straight Connector 557">
                <a:extLst>
                  <a:ext uri="{FF2B5EF4-FFF2-40B4-BE49-F238E27FC236}">
                    <a16:creationId xmlns:a16="http://schemas.microsoft.com/office/drawing/2014/main" id="{AC9986C4-DA74-4837-9C2D-1A8D436D45A2}"/>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89" name="Group 565">
            <a:extLst>
              <a:ext uri="{FF2B5EF4-FFF2-40B4-BE49-F238E27FC236}">
                <a16:creationId xmlns:a16="http://schemas.microsoft.com/office/drawing/2014/main" id="{D122A283-D42C-4F83-9809-296FC9F2148A}"/>
              </a:ext>
            </a:extLst>
          </p:cNvPr>
          <p:cNvGrpSpPr/>
          <p:nvPr/>
        </p:nvGrpSpPr>
        <p:grpSpPr>
          <a:xfrm>
            <a:off x="4178659" y="5029686"/>
            <a:ext cx="528214" cy="800700"/>
            <a:chOff x="3844453" y="1362793"/>
            <a:chExt cx="528214" cy="800700"/>
          </a:xfrm>
        </p:grpSpPr>
        <p:sp>
          <p:nvSpPr>
            <p:cNvPr id="91" name="Oval 566">
              <a:extLst>
                <a:ext uri="{FF2B5EF4-FFF2-40B4-BE49-F238E27FC236}">
                  <a16:creationId xmlns:a16="http://schemas.microsoft.com/office/drawing/2014/main" id="{A02E2D04-58AB-479F-9C91-E63A5812541E}"/>
                </a:ext>
              </a:extLst>
            </p:cNvPr>
            <p:cNvSpPr/>
            <p:nvPr/>
          </p:nvSpPr>
          <p:spPr>
            <a:xfrm>
              <a:off x="4003440" y="1951138"/>
              <a:ext cx="212355" cy="212355"/>
            </a:xfrm>
            <a:prstGeom prst="ellipse">
              <a:avLst/>
            </a:prstGeom>
            <a:solidFill>
              <a:srgbClr val="29AAE3">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92" name="Rectangle 83">
              <a:extLst>
                <a:ext uri="{FF2B5EF4-FFF2-40B4-BE49-F238E27FC236}">
                  <a16:creationId xmlns:a16="http://schemas.microsoft.com/office/drawing/2014/main" id="{20AAF324-D59A-4711-AE4B-10C996523B3C}"/>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93" name="Oval 568">
              <a:extLst>
                <a:ext uri="{FF2B5EF4-FFF2-40B4-BE49-F238E27FC236}">
                  <a16:creationId xmlns:a16="http://schemas.microsoft.com/office/drawing/2014/main" id="{06720C6C-14DA-4BD0-83F3-BD312358A07D}"/>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grpSp>
          <p:nvGrpSpPr>
            <p:cNvPr id="94" name="Group 569">
              <a:extLst>
                <a:ext uri="{FF2B5EF4-FFF2-40B4-BE49-F238E27FC236}">
                  <a16:creationId xmlns:a16="http://schemas.microsoft.com/office/drawing/2014/main" id="{526A8F40-F99B-4C81-959E-EAF16D56D607}"/>
                </a:ext>
              </a:extLst>
            </p:cNvPr>
            <p:cNvGrpSpPr/>
            <p:nvPr/>
          </p:nvGrpSpPr>
          <p:grpSpPr>
            <a:xfrm>
              <a:off x="3844453" y="1362793"/>
              <a:ext cx="528214" cy="611489"/>
              <a:chOff x="3844453" y="1362793"/>
              <a:chExt cx="528214" cy="611489"/>
            </a:xfrm>
          </p:grpSpPr>
          <p:sp>
            <p:nvSpPr>
              <p:cNvPr id="95" name="Oval 570">
                <a:extLst>
                  <a:ext uri="{FF2B5EF4-FFF2-40B4-BE49-F238E27FC236}">
                    <a16:creationId xmlns:a16="http://schemas.microsoft.com/office/drawing/2014/main" id="{1D41EF9C-D1FF-4786-B6C6-AA6E5A0B12F1}"/>
                  </a:ext>
                </a:extLst>
              </p:cNvPr>
              <p:cNvSpPr/>
              <p:nvPr/>
            </p:nvSpPr>
            <p:spPr>
              <a:xfrm>
                <a:off x="3844453" y="1362793"/>
                <a:ext cx="528214" cy="528214"/>
              </a:xfrm>
              <a:prstGeom prst="ellipse">
                <a:avLst/>
              </a:prstGeom>
              <a:solidFill>
                <a:srgbClr val="29AAE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96" name="Oval 571">
                <a:extLst>
                  <a:ext uri="{FF2B5EF4-FFF2-40B4-BE49-F238E27FC236}">
                    <a16:creationId xmlns:a16="http://schemas.microsoft.com/office/drawing/2014/main" id="{9B76F9C0-630C-4969-BBDA-E9F5E1CE82A5}"/>
                  </a:ext>
                </a:extLst>
              </p:cNvPr>
              <p:cNvSpPr/>
              <p:nvPr/>
            </p:nvSpPr>
            <p:spPr>
              <a:xfrm>
                <a:off x="3899160" y="1417560"/>
                <a:ext cx="423657" cy="423657"/>
              </a:xfrm>
              <a:prstGeom prst="ellipse">
                <a:avLst/>
              </a:prstGeom>
              <a:solidFill>
                <a:schemeClr val="bg1"/>
              </a:solidFill>
              <a:ln>
                <a:noFill/>
              </a:ln>
              <a:effectLst>
                <a:outerShdw blurRad="50800" dist="381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97" name="Straight Connector 572">
                <a:extLst>
                  <a:ext uri="{FF2B5EF4-FFF2-40B4-BE49-F238E27FC236}">
                    <a16:creationId xmlns:a16="http://schemas.microsoft.com/office/drawing/2014/main" id="{E8733A77-EB31-462B-9728-8DDD62CD3B4F}"/>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80" name="Group 535">
            <a:extLst>
              <a:ext uri="{FF2B5EF4-FFF2-40B4-BE49-F238E27FC236}">
                <a16:creationId xmlns:a16="http://schemas.microsoft.com/office/drawing/2014/main" id="{8152A286-E010-485F-8060-9444286799F9}"/>
              </a:ext>
            </a:extLst>
          </p:cNvPr>
          <p:cNvGrpSpPr/>
          <p:nvPr/>
        </p:nvGrpSpPr>
        <p:grpSpPr>
          <a:xfrm>
            <a:off x="9710595" y="3783276"/>
            <a:ext cx="212355" cy="274283"/>
            <a:chOff x="4003440" y="1889210"/>
            <a:chExt cx="212355" cy="274283"/>
          </a:xfrm>
        </p:grpSpPr>
        <p:sp>
          <p:nvSpPr>
            <p:cNvPr id="82" name="Oval 536">
              <a:extLst>
                <a:ext uri="{FF2B5EF4-FFF2-40B4-BE49-F238E27FC236}">
                  <a16:creationId xmlns:a16="http://schemas.microsoft.com/office/drawing/2014/main" id="{DD326466-1EC6-46D0-9F15-F1F5E5090ACA}"/>
                </a:ext>
              </a:extLst>
            </p:cNvPr>
            <p:cNvSpPr/>
            <p:nvPr/>
          </p:nvSpPr>
          <p:spPr>
            <a:xfrm>
              <a:off x="4003440" y="1951138"/>
              <a:ext cx="212355" cy="212355"/>
            </a:xfrm>
            <a:prstGeom prst="ellipse">
              <a:avLst/>
            </a:prstGeom>
            <a:solidFill>
              <a:srgbClr val="FFA9D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83" name="Rectangle 83">
              <a:extLst>
                <a:ext uri="{FF2B5EF4-FFF2-40B4-BE49-F238E27FC236}">
                  <a16:creationId xmlns:a16="http://schemas.microsoft.com/office/drawing/2014/main" id="{1DADFB7C-9D93-4F08-AE79-14BBF0546901}"/>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84" name="Oval 538">
              <a:extLst>
                <a:ext uri="{FF2B5EF4-FFF2-40B4-BE49-F238E27FC236}">
                  <a16:creationId xmlns:a16="http://schemas.microsoft.com/office/drawing/2014/main" id="{00F498B3-484B-443C-BC3F-93351406B814}"/>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88" name="Straight Connector 542">
              <a:extLst>
                <a:ext uri="{FF2B5EF4-FFF2-40B4-BE49-F238E27FC236}">
                  <a16:creationId xmlns:a16="http://schemas.microsoft.com/office/drawing/2014/main" id="{03250629-9922-47A3-ADAA-E9E0715531D5}"/>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71" name="Group 445">
            <a:extLst>
              <a:ext uri="{FF2B5EF4-FFF2-40B4-BE49-F238E27FC236}">
                <a16:creationId xmlns:a16="http://schemas.microsoft.com/office/drawing/2014/main" id="{F2C0459E-6FA4-4E2A-BE9C-35AC7109B5EB}"/>
              </a:ext>
            </a:extLst>
          </p:cNvPr>
          <p:cNvGrpSpPr/>
          <p:nvPr/>
        </p:nvGrpSpPr>
        <p:grpSpPr>
          <a:xfrm>
            <a:off x="7955894" y="2031704"/>
            <a:ext cx="212355" cy="274283"/>
            <a:chOff x="4003440" y="1889210"/>
            <a:chExt cx="212355" cy="274283"/>
          </a:xfrm>
        </p:grpSpPr>
        <p:sp>
          <p:nvSpPr>
            <p:cNvPr id="73" name="Oval 446">
              <a:extLst>
                <a:ext uri="{FF2B5EF4-FFF2-40B4-BE49-F238E27FC236}">
                  <a16:creationId xmlns:a16="http://schemas.microsoft.com/office/drawing/2014/main" id="{0744B693-BF47-4B91-A3DD-C328E6A3C18C}"/>
                </a:ext>
              </a:extLst>
            </p:cNvPr>
            <p:cNvSpPr/>
            <p:nvPr/>
          </p:nvSpPr>
          <p:spPr>
            <a:xfrm>
              <a:off x="4003440" y="1951138"/>
              <a:ext cx="212355" cy="212355"/>
            </a:xfrm>
            <a:prstGeom prst="ellipse">
              <a:avLst/>
            </a:prstGeom>
            <a:solidFill>
              <a:srgbClr val="46CDD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74" name="Rectangle 83">
              <a:extLst>
                <a:ext uri="{FF2B5EF4-FFF2-40B4-BE49-F238E27FC236}">
                  <a16:creationId xmlns:a16="http://schemas.microsoft.com/office/drawing/2014/main" id="{E99D6719-798B-41D2-9D50-38B36A8F8590}"/>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75" name="Oval 448">
              <a:extLst>
                <a:ext uri="{FF2B5EF4-FFF2-40B4-BE49-F238E27FC236}">
                  <a16:creationId xmlns:a16="http://schemas.microsoft.com/office/drawing/2014/main" id="{053AAFE3-1D31-4492-8B99-4452EE773A1E}"/>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79" name="Straight Connector 452">
              <a:extLst>
                <a:ext uri="{FF2B5EF4-FFF2-40B4-BE49-F238E27FC236}">
                  <a16:creationId xmlns:a16="http://schemas.microsoft.com/office/drawing/2014/main" id="{99798432-4B4E-4911-84B3-B816A5CDC174}"/>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2" name="Group 580">
            <a:extLst>
              <a:ext uri="{FF2B5EF4-FFF2-40B4-BE49-F238E27FC236}">
                <a16:creationId xmlns:a16="http://schemas.microsoft.com/office/drawing/2014/main" id="{FF4240BC-D062-44D7-A3FE-E6A1264C1F85}"/>
              </a:ext>
            </a:extLst>
          </p:cNvPr>
          <p:cNvGrpSpPr/>
          <p:nvPr/>
        </p:nvGrpSpPr>
        <p:grpSpPr>
          <a:xfrm>
            <a:off x="6137635" y="5556103"/>
            <a:ext cx="212355" cy="274283"/>
            <a:chOff x="4003440" y="1889210"/>
            <a:chExt cx="212355" cy="274283"/>
          </a:xfrm>
        </p:grpSpPr>
        <p:sp>
          <p:nvSpPr>
            <p:cNvPr id="64" name="Oval 581">
              <a:extLst>
                <a:ext uri="{FF2B5EF4-FFF2-40B4-BE49-F238E27FC236}">
                  <a16:creationId xmlns:a16="http://schemas.microsoft.com/office/drawing/2014/main" id="{A8AD7361-A670-4E11-887D-50E078316683}"/>
                </a:ext>
              </a:extLst>
            </p:cNvPr>
            <p:cNvSpPr/>
            <p:nvPr/>
          </p:nvSpPr>
          <p:spPr>
            <a:xfrm>
              <a:off x="4003440" y="1951138"/>
              <a:ext cx="212355" cy="212355"/>
            </a:xfrm>
            <a:prstGeom prst="ellipse">
              <a:avLst/>
            </a:prstGeom>
            <a:solidFill>
              <a:schemeClr val="accent4">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65" name="Rectangle 83">
              <a:extLst>
                <a:ext uri="{FF2B5EF4-FFF2-40B4-BE49-F238E27FC236}">
                  <a16:creationId xmlns:a16="http://schemas.microsoft.com/office/drawing/2014/main" id="{18F861FF-FC50-42C5-A3E7-330C36365F9A}"/>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66" name="Oval 583">
              <a:extLst>
                <a:ext uri="{FF2B5EF4-FFF2-40B4-BE49-F238E27FC236}">
                  <a16:creationId xmlns:a16="http://schemas.microsoft.com/office/drawing/2014/main" id="{7EE27701-F767-451B-8B8D-976EDF02A63A}"/>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70" name="Straight Connector 587">
              <a:extLst>
                <a:ext uri="{FF2B5EF4-FFF2-40B4-BE49-F238E27FC236}">
                  <a16:creationId xmlns:a16="http://schemas.microsoft.com/office/drawing/2014/main" id="{9995C32A-BB00-4BAA-9ECC-A05775AC1B13}"/>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3" name="Group 595">
            <a:extLst>
              <a:ext uri="{FF2B5EF4-FFF2-40B4-BE49-F238E27FC236}">
                <a16:creationId xmlns:a16="http://schemas.microsoft.com/office/drawing/2014/main" id="{3CC0B8BD-15FE-41AE-B92B-1337F7F5A628}"/>
              </a:ext>
            </a:extLst>
          </p:cNvPr>
          <p:cNvGrpSpPr/>
          <p:nvPr/>
        </p:nvGrpSpPr>
        <p:grpSpPr>
          <a:xfrm>
            <a:off x="7935722" y="5556103"/>
            <a:ext cx="212355" cy="274283"/>
            <a:chOff x="4003440" y="1889210"/>
            <a:chExt cx="212355" cy="274283"/>
          </a:xfrm>
        </p:grpSpPr>
        <p:sp>
          <p:nvSpPr>
            <p:cNvPr id="55" name="Oval 596">
              <a:extLst>
                <a:ext uri="{FF2B5EF4-FFF2-40B4-BE49-F238E27FC236}">
                  <a16:creationId xmlns:a16="http://schemas.microsoft.com/office/drawing/2014/main" id="{E51CA857-DE42-448E-82BC-0370F18DDFB4}"/>
                </a:ext>
              </a:extLst>
            </p:cNvPr>
            <p:cNvSpPr/>
            <p:nvPr/>
          </p:nvSpPr>
          <p:spPr>
            <a:xfrm>
              <a:off x="4003440" y="1951138"/>
              <a:ext cx="212355" cy="212355"/>
            </a:xfrm>
            <a:prstGeom prst="ellipse">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56" name="Rectangle 83">
              <a:extLst>
                <a:ext uri="{FF2B5EF4-FFF2-40B4-BE49-F238E27FC236}">
                  <a16:creationId xmlns:a16="http://schemas.microsoft.com/office/drawing/2014/main" id="{B0BF0DFB-2B8E-4139-91B2-B4A48332F6EF}"/>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57" name="Oval 598">
              <a:extLst>
                <a:ext uri="{FF2B5EF4-FFF2-40B4-BE49-F238E27FC236}">
                  <a16:creationId xmlns:a16="http://schemas.microsoft.com/office/drawing/2014/main" id="{C006DD1D-5B16-4D3A-B130-3630BD6AFCDE}"/>
                </a:ext>
              </a:extLst>
            </p:cNvPr>
            <p:cNvSpPr/>
            <p:nvPr/>
          </p:nvSpPr>
          <p:spPr>
            <a:xfrm>
              <a:off x="4062587" y="2009130"/>
              <a:ext cx="94060" cy="94060"/>
            </a:xfrm>
            <a:prstGeom prst="ellipse">
              <a:avLst/>
            </a:prstGeom>
            <a:solidFill>
              <a:schemeClr val="bg1"/>
            </a:solidFill>
            <a:ln>
              <a:noFill/>
            </a:ln>
            <a:effectLst>
              <a:outerShdw blurRad="50800" dist="38100" dir="2700000" sx="82000" sy="82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61" name="Straight Connector 602">
              <a:extLst>
                <a:ext uri="{FF2B5EF4-FFF2-40B4-BE49-F238E27FC236}">
                  <a16:creationId xmlns:a16="http://schemas.microsoft.com/office/drawing/2014/main" id="{2474D1F4-1B8C-4ED2-B19B-27C039DBF1B4}"/>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237" name="TextBox 440">
            <a:extLst>
              <a:ext uri="{FF2B5EF4-FFF2-40B4-BE49-F238E27FC236}">
                <a16:creationId xmlns:a16="http://schemas.microsoft.com/office/drawing/2014/main" id="{1A279DA8-908B-7A0A-8C3C-D3A0B42DCF71}"/>
              </a:ext>
            </a:extLst>
          </p:cNvPr>
          <p:cNvSpPr txBox="1"/>
          <p:nvPr/>
        </p:nvSpPr>
        <p:spPr>
          <a:xfrm>
            <a:off x="5554727" y="2599114"/>
            <a:ext cx="1626780" cy="37863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100"/>
              </a:lnSpc>
            </a:pPr>
            <a:r>
              <a:rPr lang="en-US" altLang="zh-TW" sz="1600" b="1" dirty="0">
                <a:latin typeface="Arial" panose="020B0604020202020204" pitchFamily="34" charset="0"/>
                <a:ea typeface="jf open 粉圓 1.1" panose="020F0500000000000000" pitchFamily="34" charset="-120"/>
                <a:cs typeface="Arial" panose="020B0604020202020204" pitchFamily="34" charset="0"/>
              </a:rPr>
              <a:t>OC1/SPC</a:t>
            </a:r>
          </a:p>
          <a:p>
            <a:pPr>
              <a:lnSpc>
                <a:spcPts val="1100"/>
              </a:lnSpc>
            </a:pPr>
            <a:r>
              <a:rPr lang="en-US" sz="1200" b="1" dirty="0">
                <a:solidFill>
                  <a:schemeClr val="bg1">
                    <a:lumMod val="75000"/>
                  </a:schemeClr>
                </a:solidFill>
                <a:latin typeface="Arial" panose="020B0604020202020204" pitchFamily="34" charset="0"/>
                <a:ea typeface="jf open 粉圓 1.1" panose="020F0500000000000000" pitchFamily="34" charset="-120"/>
                <a:cs typeface="Arial" panose="020B0604020202020204" pitchFamily="34" charset="0"/>
              </a:rPr>
              <a:t>Taipei, Taiwan</a:t>
            </a:r>
            <a:r>
              <a:rPr lang="en-IN" sz="1200" dirty="0">
                <a:solidFill>
                  <a:schemeClr val="bg1">
                    <a:lumMod val="75000"/>
                  </a:schemeClr>
                </a:solidFill>
              </a:rPr>
              <a:t> </a:t>
            </a:r>
          </a:p>
        </p:txBody>
      </p:sp>
      <p:sp>
        <p:nvSpPr>
          <p:cNvPr id="238" name="TextBox 440">
            <a:extLst>
              <a:ext uri="{FF2B5EF4-FFF2-40B4-BE49-F238E27FC236}">
                <a16:creationId xmlns:a16="http://schemas.microsoft.com/office/drawing/2014/main" id="{912C1E38-8A7B-D4A7-D167-928EFDF155DD}"/>
              </a:ext>
            </a:extLst>
          </p:cNvPr>
          <p:cNvSpPr txBox="1"/>
          <p:nvPr/>
        </p:nvSpPr>
        <p:spPr>
          <a:xfrm>
            <a:off x="7336436" y="2453387"/>
            <a:ext cx="2172794"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TW" altLang="en-US" sz="1600" b="1" dirty="0"/>
              <a:t>Exhibito</a:t>
            </a:r>
            <a:r>
              <a:rPr lang="en-US" altLang="zh-TW" sz="1600" b="1" dirty="0"/>
              <a:t>ns Open!</a:t>
            </a:r>
            <a:r>
              <a:rPr lang="zh-TW" altLang="en-US" sz="1600" b="1" dirty="0"/>
              <a:t> </a:t>
            </a:r>
            <a:endParaRPr lang="en-IN" sz="1600" dirty="0">
              <a:solidFill>
                <a:schemeClr val="bg1">
                  <a:lumMod val="75000"/>
                </a:schemeClr>
              </a:solidFill>
            </a:endParaRPr>
          </a:p>
        </p:txBody>
      </p:sp>
      <p:pic>
        <p:nvPicPr>
          <p:cNvPr id="240" name="圖片 239">
            <a:extLst>
              <a:ext uri="{FF2B5EF4-FFF2-40B4-BE49-F238E27FC236}">
                <a16:creationId xmlns:a16="http://schemas.microsoft.com/office/drawing/2014/main" id="{C38D05ED-B3DC-7118-20C1-17F785294E5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350240" y="1293941"/>
            <a:ext cx="1967577" cy="866038"/>
          </a:xfrm>
          <a:prstGeom prst="rect">
            <a:avLst/>
          </a:prstGeom>
        </p:spPr>
      </p:pic>
      <p:pic>
        <p:nvPicPr>
          <p:cNvPr id="241" name="圖片 240">
            <a:extLst>
              <a:ext uri="{FF2B5EF4-FFF2-40B4-BE49-F238E27FC236}">
                <a16:creationId xmlns:a16="http://schemas.microsoft.com/office/drawing/2014/main" id="{FBED5C86-B5F6-BE44-8F1B-A88B5FA1892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877941" y="1276571"/>
            <a:ext cx="1967577" cy="866038"/>
          </a:xfrm>
          <a:prstGeom prst="rect">
            <a:avLst/>
          </a:prstGeom>
        </p:spPr>
      </p:pic>
      <p:pic>
        <p:nvPicPr>
          <p:cNvPr id="242" name="圖片 241">
            <a:extLst>
              <a:ext uri="{FF2B5EF4-FFF2-40B4-BE49-F238E27FC236}">
                <a16:creationId xmlns:a16="http://schemas.microsoft.com/office/drawing/2014/main" id="{1F8DA7D4-4040-0C54-CEE4-FAFB987F6AE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1604" y="4930799"/>
            <a:ext cx="1206132" cy="615458"/>
          </a:xfrm>
          <a:prstGeom prst="rect">
            <a:avLst/>
          </a:prstGeom>
        </p:spPr>
      </p:pic>
      <p:sp>
        <p:nvSpPr>
          <p:cNvPr id="247" name="文字方塊 246">
            <a:extLst>
              <a:ext uri="{FF2B5EF4-FFF2-40B4-BE49-F238E27FC236}">
                <a16:creationId xmlns:a16="http://schemas.microsoft.com/office/drawing/2014/main" id="{B5C86C27-F09E-B4E8-FD0A-A9F374DEA770}"/>
              </a:ext>
            </a:extLst>
          </p:cNvPr>
          <p:cNvSpPr txBox="1"/>
          <p:nvPr/>
        </p:nvSpPr>
        <p:spPr>
          <a:xfrm>
            <a:off x="9125917" y="4249294"/>
            <a:ext cx="2057927" cy="523220"/>
          </a:xfrm>
          <a:prstGeom prst="rect">
            <a:avLst/>
          </a:prstGeom>
          <a:noFill/>
        </p:spPr>
        <p:txBody>
          <a:bodyPr wrap="square">
            <a:spAutoFit/>
          </a:bodyPr>
          <a:lstStyle/>
          <a:p>
            <a:r>
              <a:rPr lang="en-US" altLang="zh-TW" sz="1400" b="1" spc="-100" dirty="0"/>
              <a:t>Abstract Submission</a:t>
            </a:r>
          </a:p>
          <a:p>
            <a:r>
              <a:rPr lang="en-US" altLang="zh-TW" sz="1400" b="1" spc="-100" dirty="0"/>
              <a:t>Student Grant App.</a:t>
            </a:r>
            <a:endParaRPr lang="en-IN" altLang="zh-TW" sz="1400" b="1" spc="-100" dirty="0"/>
          </a:p>
        </p:txBody>
      </p:sp>
      <p:pic>
        <p:nvPicPr>
          <p:cNvPr id="252" name="圖片 251">
            <a:extLst>
              <a:ext uri="{FF2B5EF4-FFF2-40B4-BE49-F238E27FC236}">
                <a16:creationId xmlns:a16="http://schemas.microsoft.com/office/drawing/2014/main" id="{A53ED63E-E4C6-8A5F-6905-740904D3A34D}"/>
              </a:ext>
            </a:extLst>
          </p:cNvPr>
          <p:cNvPicPr>
            <a:picLocks noChangeAspect="1"/>
          </p:cNvPicPr>
          <p:nvPr/>
        </p:nvPicPr>
        <p:blipFill>
          <a:blip r:embed="rId5"/>
          <a:stretch>
            <a:fillRect/>
          </a:stretch>
        </p:blipFill>
        <p:spPr>
          <a:xfrm>
            <a:off x="7680154" y="2977744"/>
            <a:ext cx="721375" cy="779602"/>
          </a:xfrm>
          <a:prstGeom prst="rect">
            <a:avLst/>
          </a:prstGeom>
        </p:spPr>
      </p:pic>
      <p:grpSp>
        <p:nvGrpSpPr>
          <p:cNvPr id="276" name="Group 445">
            <a:extLst>
              <a:ext uri="{FF2B5EF4-FFF2-40B4-BE49-F238E27FC236}">
                <a16:creationId xmlns:a16="http://schemas.microsoft.com/office/drawing/2014/main" id="{CB0DB543-1F88-7901-D79D-A6F23A1EEFE6}"/>
              </a:ext>
            </a:extLst>
          </p:cNvPr>
          <p:cNvGrpSpPr/>
          <p:nvPr/>
        </p:nvGrpSpPr>
        <p:grpSpPr>
          <a:xfrm>
            <a:off x="7801256" y="1530438"/>
            <a:ext cx="528214" cy="783556"/>
            <a:chOff x="3844453" y="1362793"/>
            <a:chExt cx="528214" cy="783556"/>
          </a:xfrm>
        </p:grpSpPr>
        <p:sp>
          <p:nvSpPr>
            <p:cNvPr id="279" name="Rectangle 83">
              <a:extLst>
                <a:ext uri="{FF2B5EF4-FFF2-40B4-BE49-F238E27FC236}">
                  <a16:creationId xmlns:a16="http://schemas.microsoft.com/office/drawing/2014/main" id="{1F5E98E6-6DA0-3FFF-E38B-9EE7ED1911DE}"/>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281" name="Group 449">
              <a:extLst>
                <a:ext uri="{FF2B5EF4-FFF2-40B4-BE49-F238E27FC236}">
                  <a16:creationId xmlns:a16="http://schemas.microsoft.com/office/drawing/2014/main" id="{A8211C98-6957-23B3-B40A-1460CD110EE5}"/>
                </a:ext>
              </a:extLst>
            </p:cNvPr>
            <p:cNvGrpSpPr/>
            <p:nvPr/>
          </p:nvGrpSpPr>
          <p:grpSpPr>
            <a:xfrm>
              <a:off x="3844453" y="1362793"/>
              <a:ext cx="528214" cy="611489"/>
              <a:chOff x="3844453" y="1362793"/>
              <a:chExt cx="528214" cy="611489"/>
            </a:xfrm>
          </p:grpSpPr>
          <p:sp>
            <p:nvSpPr>
              <p:cNvPr id="282" name="Oval 450">
                <a:extLst>
                  <a:ext uri="{FF2B5EF4-FFF2-40B4-BE49-F238E27FC236}">
                    <a16:creationId xmlns:a16="http://schemas.microsoft.com/office/drawing/2014/main" id="{4193A885-14DB-A5AF-EB55-C346D27E2B93}"/>
                  </a:ext>
                </a:extLst>
              </p:cNvPr>
              <p:cNvSpPr/>
              <p:nvPr/>
            </p:nvSpPr>
            <p:spPr>
              <a:xfrm>
                <a:off x="3844453" y="1362793"/>
                <a:ext cx="528214" cy="52821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solidFill>
                    <a:srgbClr val="FEAD49"/>
                  </a:solidFill>
                </a:endParaRPr>
              </a:p>
            </p:txBody>
          </p:sp>
          <p:sp>
            <p:nvSpPr>
              <p:cNvPr id="283" name="Oval 451">
                <a:extLst>
                  <a:ext uri="{FF2B5EF4-FFF2-40B4-BE49-F238E27FC236}">
                    <a16:creationId xmlns:a16="http://schemas.microsoft.com/office/drawing/2014/main" id="{AA071EC6-647C-C230-DDFB-10D9221FB837}"/>
                  </a:ext>
                </a:extLst>
              </p:cNvPr>
              <p:cNvSpPr/>
              <p:nvPr/>
            </p:nvSpPr>
            <p:spPr>
              <a:xfrm>
                <a:off x="3899160" y="1417560"/>
                <a:ext cx="423657" cy="423657"/>
              </a:xfrm>
              <a:prstGeom prst="ellipse">
                <a:avLst/>
              </a:prstGeom>
              <a:solidFill>
                <a:schemeClr val="bg1"/>
              </a:solidFill>
              <a:ln>
                <a:noFill/>
              </a:ln>
              <a:effectLst>
                <a:outerShdw blurRad="50800" dist="381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cxnSp>
            <p:nvCxnSpPr>
              <p:cNvPr id="284" name="Straight Connector 452">
                <a:extLst>
                  <a:ext uri="{FF2B5EF4-FFF2-40B4-BE49-F238E27FC236}">
                    <a16:creationId xmlns:a16="http://schemas.microsoft.com/office/drawing/2014/main" id="{A2C7907B-10A0-7743-F5FF-0FD0D81176CD}"/>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pic>
        <p:nvPicPr>
          <p:cNvPr id="250" name="圖片 249">
            <a:extLst>
              <a:ext uri="{FF2B5EF4-FFF2-40B4-BE49-F238E27FC236}">
                <a16:creationId xmlns:a16="http://schemas.microsoft.com/office/drawing/2014/main" id="{67977801-D835-6C86-24DE-95DB21D148FA}"/>
              </a:ext>
            </a:extLst>
          </p:cNvPr>
          <p:cNvPicPr>
            <a:picLocks noChangeAspect="1"/>
          </p:cNvPicPr>
          <p:nvPr/>
        </p:nvPicPr>
        <p:blipFill>
          <a:blip r:embed="rId5"/>
          <a:stretch>
            <a:fillRect/>
          </a:stretch>
        </p:blipFill>
        <p:spPr>
          <a:xfrm>
            <a:off x="7701458" y="1262798"/>
            <a:ext cx="721375" cy="779602"/>
          </a:xfrm>
          <a:prstGeom prst="rect">
            <a:avLst/>
          </a:prstGeom>
        </p:spPr>
      </p:pic>
      <p:sp>
        <p:nvSpPr>
          <p:cNvPr id="285" name="TextBox 440">
            <a:extLst>
              <a:ext uri="{FF2B5EF4-FFF2-40B4-BE49-F238E27FC236}">
                <a16:creationId xmlns:a16="http://schemas.microsoft.com/office/drawing/2014/main" id="{0A0C48E7-9C95-1053-E7FA-F84503FD1A6E}"/>
              </a:ext>
            </a:extLst>
          </p:cNvPr>
          <p:cNvSpPr txBox="1"/>
          <p:nvPr/>
        </p:nvSpPr>
        <p:spPr>
          <a:xfrm>
            <a:off x="9125917" y="2553302"/>
            <a:ext cx="2034248" cy="5209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100"/>
              </a:lnSpc>
            </a:pPr>
            <a:r>
              <a:rPr lang="en-US" altLang="zh-TW" sz="1600" b="1" dirty="0"/>
              <a:t>SPC2:Invited Orals </a:t>
            </a:r>
          </a:p>
          <a:p>
            <a:pPr>
              <a:lnSpc>
                <a:spcPts val="1100"/>
              </a:lnSpc>
            </a:pPr>
            <a:r>
              <a:rPr lang="en-US" sz="1200" b="1" dirty="0">
                <a:solidFill>
                  <a:schemeClr val="bg1">
                    <a:lumMod val="75000"/>
                  </a:schemeClr>
                </a:solidFill>
                <a:latin typeface="Arial" panose="020B0604020202020204" pitchFamily="34" charset="0"/>
                <a:ea typeface="jf open 粉圓 1.1" panose="020F0500000000000000" pitchFamily="34" charset="-120"/>
                <a:cs typeface="Arial" panose="020B0604020202020204" pitchFamily="34" charset="0"/>
              </a:rPr>
              <a:t> Nashville, USA</a:t>
            </a:r>
          </a:p>
          <a:p>
            <a:pPr>
              <a:lnSpc>
                <a:spcPts val="1100"/>
              </a:lnSpc>
            </a:pPr>
            <a:endParaRPr lang="en-IN" sz="1200" dirty="0">
              <a:solidFill>
                <a:schemeClr val="bg1">
                  <a:lumMod val="75000"/>
                </a:schemeClr>
              </a:solidFill>
            </a:endParaRPr>
          </a:p>
        </p:txBody>
      </p:sp>
      <p:grpSp>
        <p:nvGrpSpPr>
          <p:cNvPr id="287" name="Group 535">
            <a:extLst>
              <a:ext uri="{FF2B5EF4-FFF2-40B4-BE49-F238E27FC236}">
                <a16:creationId xmlns:a16="http://schemas.microsoft.com/office/drawing/2014/main" id="{B4BCEA64-AF8B-585B-40A3-9955B9AEE6E4}"/>
              </a:ext>
            </a:extLst>
          </p:cNvPr>
          <p:cNvGrpSpPr/>
          <p:nvPr/>
        </p:nvGrpSpPr>
        <p:grpSpPr>
          <a:xfrm>
            <a:off x="9551608" y="3233766"/>
            <a:ext cx="528214" cy="783556"/>
            <a:chOff x="3844453" y="1362793"/>
            <a:chExt cx="528214" cy="783556"/>
          </a:xfrm>
        </p:grpSpPr>
        <p:sp>
          <p:nvSpPr>
            <p:cNvPr id="290" name="Rectangle 83">
              <a:extLst>
                <a:ext uri="{FF2B5EF4-FFF2-40B4-BE49-F238E27FC236}">
                  <a16:creationId xmlns:a16="http://schemas.microsoft.com/office/drawing/2014/main" id="{6DFF837E-875A-74DA-DE6F-B6E6A419F0B6}"/>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292" name="Group 539">
              <a:extLst>
                <a:ext uri="{FF2B5EF4-FFF2-40B4-BE49-F238E27FC236}">
                  <a16:creationId xmlns:a16="http://schemas.microsoft.com/office/drawing/2014/main" id="{63C87740-6429-7C59-EA49-A735583A9EFE}"/>
                </a:ext>
              </a:extLst>
            </p:cNvPr>
            <p:cNvGrpSpPr/>
            <p:nvPr/>
          </p:nvGrpSpPr>
          <p:grpSpPr>
            <a:xfrm>
              <a:off x="3844453" y="1362793"/>
              <a:ext cx="528214" cy="611489"/>
              <a:chOff x="3844453" y="1362793"/>
              <a:chExt cx="528214" cy="611489"/>
            </a:xfrm>
          </p:grpSpPr>
          <p:sp>
            <p:nvSpPr>
              <p:cNvPr id="293" name="Oval 540">
                <a:extLst>
                  <a:ext uri="{FF2B5EF4-FFF2-40B4-BE49-F238E27FC236}">
                    <a16:creationId xmlns:a16="http://schemas.microsoft.com/office/drawing/2014/main" id="{4CEA09A6-881F-3D91-65FB-F342CDD68641}"/>
                  </a:ext>
                </a:extLst>
              </p:cNvPr>
              <p:cNvSpPr/>
              <p:nvPr/>
            </p:nvSpPr>
            <p:spPr>
              <a:xfrm>
                <a:off x="3844453" y="1362793"/>
                <a:ext cx="528214" cy="528214"/>
              </a:xfrm>
              <a:prstGeom prst="ellipse">
                <a:avLst/>
              </a:prstGeom>
              <a:solidFill>
                <a:srgbClr val="FFA9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solidFill>
                    <a:srgbClr val="FEAD49"/>
                  </a:solidFill>
                </a:endParaRPr>
              </a:p>
            </p:txBody>
          </p:sp>
          <p:sp>
            <p:nvSpPr>
              <p:cNvPr id="294" name="Oval 541">
                <a:extLst>
                  <a:ext uri="{FF2B5EF4-FFF2-40B4-BE49-F238E27FC236}">
                    <a16:creationId xmlns:a16="http://schemas.microsoft.com/office/drawing/2014/main" id="{A8FC5397-77DF-C146-F4DE-8741DE4404EE}"/>
                  </a:ext>
                </a:extLst>
              </p:cNvPr>
              <p:cNvSpPr/>
              <p:nvPr/>
            </p:nvSpPr>
            <p:spPr>
              <a:xfrm>
                <a:off x="3899160" y="1417560"/>
                <a:ext cx="423657" cy="423657"/>
              </a:xfrm>
              <a:prstGeom prst="ellipse">
                <a:avLst/>
              </a:prstGeom>
              <a:solidFill>
                <a:schemeClr val="bg1"/>
              </a:solidFill>
              <a:ln>
                <a:noFill/>
              </a:ln>
              <a:effectLst>
                <a:outerShdw blurRad="50800" dist="381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cxnSp>
            <p:nvCxnSpPr>
              <p:cNvPr id="295" name="Straight Connector 542">
                <a:extLst>
                  <a:ext uri="{FF2B5EF4-FFF2-40B4-BE49-F238E27FC236}">
                    <a16:creationId xmlns:a16="http://schemas.microsoft.com/office/drawing/2014/main" id="{02F06F65-F06F-B245-08EA-2FB1007D9D6D}"/>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pic>
        <p:nvPicPr>
          <p:cNvPr id="251" name="圖片 250">
            <a:extLst>
              <a:ext uri="{FF2B5EF4-FFF2-40B4-BE49-F238E27FC236}">
                <a16:creationId xmlns:a16="http://schemas.microsoft.com/office/drawing/2014/main" id="{EEE9A8DB-838B-F1C1-3E07-8CFE7A0CDF5F}"/>
              </a:ext>
            </a:extLst>
          </p:cNvPr>
          <p:cNvPicPr>
            <a:picLocks noChangeAspect="1"/>
          </p:cNvPicPr>
          <p:nvPr/>
        </p:nvPicPr>
        <p:blipFill>
          <a:blip r:embed="rId5"/>
          <a:stretch>
            <a:fillRect/>
          </a:stretch>
        </p:blipFill>
        <p:spPr>
          <a:xfrm>
            <a:off x="9455027" y="2989977"/>
            <a:ext cx="721375" cy="779602"/>
          </a:xfrm>
          <a:prstGeom prst="rect">
            <a:avLst/>
          </a:prstGeom>
        </p:spPr>
      </p:pic>
      <p:sp>
        <p:nvSpPr>
          <p:cNvPr id="297" name="文字方塊 296">
            <a:extLst>
              <a:ext uri="{FF2B5EF4-FFF2-40B4-BE49-F238E27FC236}">
                <a16:creationId xmlns:a16="http://schemas.microsoft.com/office/drawing/2014/main" id="{657D71BF-EDA7-51E7-C7A8-88768052577C}"/>
              </a:ext>
            </a:extLst>
          </p:cNvPr>
          <p:cNvSpPr txBox="1"/>
          <p:nvPr/>
        </p:nvSpPr>
        <p:spPr>
          <a:xfrm>
            <a:off x="7336436" y="4218516"/>
            <a:ext cx="1207200" cy="584775"/>
          </a:xfrm>
          <a:prstGeom prst="rect">
            <a:avLst/>
          </a:prstGeom>
          <a:noFill/>
        </p:spPr>
        <p:txBody>
          <a:bodyPr wrap="square">
            <a:spAutoFit/>
          </a:bodyPr>
          <a:lstStyle/>
          <a:p>
            <a:r>
              <a:rPr lang="en-US" altLang="zh-TW" sz="1600" b="1" dirty="0"/>
              <a:t>Early bird </a:t>
            </a:r>
            <a:br>
              <a:rPr lang="en-US" altLang="zh-TW" sz="1600" b="1" dirty="0"/>
            </a:br>
            <a:r>
              <a:rPr lang="en-US" altLang="zh-TW" sz="1600" b="1" dirty="0"/>
              <a:t>Registration</a:t>
            </a:r>
          </a:p>
        </p:txBody>
      </p:sp>
      <p:sp>
        <p:nvSpPr>
          <p:cNvPr id="300" name="TextBox 440">
            <a:extLst>
              <a:ext uri="{FF2B5EF4-FFF2-40B4-BE49-F238E27FC236}">
                <a16:creationId xmlns:a16="http://schemas.microsoft.com/office/drawing/2014/main" id="{9BDA8F7D-655C-0722-5012-CE3A92601B6B}"/>
              </a:ext>
            </a:extLst>
          </p:cNvPr>
          <p:cNvSpPr txBox="1"/>
          <p:nvPr/>
        </p:nvSpPr>
        <p:spPr>
          <a:xfrm>
            <a:off x="3731948" y="4323672"/>
            <a:ext cx="1598745" cy="37446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100"/>
              </a:lnSpc>
            </a:pPr>
            <a:r>
              <a:rPr lang="en-US" altLang="zh-TW" sz="1600" b="1" dirty="0"/>
              <a:t>SPC3:Cont. Orals</a:t>
            </a:r>
          </a:p>
          <a:p>
            <a:pPr>
              <a:lnSpc>
                <a:spcPts val="1100"/>
              </a:lnSpc>
            </a:pPr>
            <a:r>
              <a:rPr lang="en-US" sz="1200" b="1" dirty="0">
                <a:solidFill>
                  <a:schemeClr val="bg1">
                    <a:lumMod val="75000"/>
                  </a:schemeClr>
                </a:solidFill>
                <a:latin typeface="Arial" panose="020B0604020202020204" pitchFamily="34" charset="0"/>
                <a:ea typeface="jf open 粉圓 1.1" panose="020F0500000000000000" pitchFamily="34" charset="-120"/>
                <a:cs typeface="Arial" panose="020B0604020202020204" pitchFamily="34" charset="0"/>
              </a:rPr>
              <a:t>Tokyo, Japan</a:t>
            </a:r>
          </a:p>
        </p:txBody>
      </p:sp>
      <p:pic>
        <p:nvPicPr>
          <p:cNvPr id="302" name="圖片 301">
            <a:extLst>
              <a:ext uri="{FF2B5EF4-FFF2-40B4-BE49-F238E27FC236}">
                <a16:creationId xmlns:a16="http://schemas.microsoft.com/office/drawing/2014/main" id="{E0D7E5D6-3E74-919E-8C29-E62EC64C7E4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59807" y="3011661"/>
            <a:ext cx="1967577" cy="866038"/>
          </a:xfrm>
          <a:prstGeom prst="rect">
            <a:avLst/>
          </a:prstGeom>
        </p:spPr>
      </p:pic>
      <p:sp>
        <p:nvSpPr>
          <p:cNvPr id="305" name="文字方塊 304">
            <a:extLst>
              <a:ext uri="{FF2B5EF4-FFF2-40B4-BE49-F238E27FC236}">
                <a16:creationId xmlns:a16="http://schemas.microsoft.com/office/drawing/2014/main" id="{C42C9450-12DC-B5FF-E448-305DD03B4EAE}"/>
              </a:ext>
            </a:extLst>
          </p:cNvPr>
          <p:cNvSpPr txBox="1"/>
          <p:nvPr/>
        </p:nvSpPr>
        <p:spPr>
          <a:xfrm>
            <a:off x="1942467" y="4185053"/>
            <a:ext cx="1207200" cy="584775"/>
          </a:xfrm>
          <a:prstGeom prst="rect">
            <a:avLst/>
          </a:prstGeom>
          <a:noFill/>
        </p:spPr>
        <p:txBody>
          <a:bodyPr wrap="square">
            <a:spAutoFit/>
          </a:bodyPr>
          <a:lstStyle/>
          <a:p>
            <a:r>
              <a:rPr lang="en-US" altLang="zh-TW" sz="1600" b="1" dirty="0"/>
              <a:t>Early bird </a:t>
            </a:r>
            <a:br>
              <a:rPr lang="en-US" altLang="zh-TW" sz="1600" b="1" dirty="0"/>
            </a:br>
            <a:r>
              <a:rPr lang="en-US" altLang="zh-TW" sz="1600" b="1" dirty="0"/>
              <a:t>Registration</a:t>
            </a:r>
          </a:p>
        </p:txBody>
      </p:sp>
      <p:pic>
        <p:nvPicPr>
          <p:cNvPr id="307" name="圖片 306">
            <a:extLst>
              <a:ext uri="{FF2B5EF4-FFF2-40B4-BE49-F238E27FC236}">
                <a16:creationId xmlns:a16="http://schemas.microsoft.com/office/drawing/2014/main" id="{4032BC62-9396-4DB8-2110-DA8C7D3AB642}"/>
              </a:ext>
            </a:extLst>
          </p:cNvPr>
          <p:cNvPicPr>
            <a:picLocks noChangeAspect="1"/>
          </p:cNvPicPr>
          <p:nvPr/>
        </p:nvPicPr>
        <p:blipFill>
          <a:blip r:embed="rId6"/>
          <a:stretch>
            <a:fillRect/>
          </a:stretch>
        </p:blipFill>
        <p:spPr>
          <a:xfrm>
            <a:off x="2215689" y="3006834"/>
            <a:ext cx="844442" cy="742877"/>
          </a:xfrm>
          <a:prstGeom prst="rect">
            <a:avLst/>
          </a:prstGeom>
        </p:spPr>
      </p:pic>
      <p:pic>
        <p:nvPicPr>
          <p:cNvPr id="310" name="圖片 309">
            <a:extLst>
              <a:ext uri="{FF2B5EF4-FFF2-40B4-BE49-F238E27FC236}">
                <a16:creationId xmlns:a16="http://schemas.microsoft.com/office/drawing/2014/main" id="{AC724FA7-E260-EBC4-6E63-977F5B1CEB0C}"/>
              </a:ext>
            </a:extLst>
          </p:cNvPr>
          <p:cNvPicPr>
            <a:picLocks noChangeAspect="1"/>
          </p:cNvPicPr>
          <p:nvPr/>
        </p:nvPicPr>
        <p:blipFill>
          <a:blip r:embed="rId6"/>
          <a:stretch>
            <a:fillRect/>
          </a:stretch>
        </p:blipFill>
        <p:spPr>
          <a:xfrm>
            <a:off x="5782214" y="3006833"/>
            <a:ext cx="844442" cy="742877"/>
          </a:xfrm>
          <a:prstGeom prst="rect">
            <a:avLst/>
          </a:prstGeom>
        </p:spPr>
      </p:pic>
      <p:pic>
        <p:nvPicPr>
          <p:cNvPr id="312" name="圖片 311">
            <a:extLst>
              <a:ext uri="{FF2B5EF4-FFF2-40B4-BE49-F238E27FC236}">
                <a16:creationId xmlns:a16="http://schemas.microsoft.com/office/drawing/2014/main" id="{CAA1F58D-A8E2-EEFD-390A-47222133FD03}"/>
              </a:ext>
            </a:extLst>
          </p:cNvPr>
          <p:cNvPicPr>
            <a:picLocks noChangeAspect="1"/>
          </p:cNvPicPr>
          <p:nvPr/>
        </p:nvPicPr>
        <p:blipFill>
          <a:blip r:embed="rId7"/>
          <a:stretch>
            <a:fillRect/>
          </a:stretch>
        </p:blipFill>
        <p:spPr>
          <a:xfrm>
            <a:off x="3731948" y="1173734"/>
            <a:ext cx="1473448" cy="843339"/>
          </a:xfrm>
          <a:prstGeom prst="rect">
            <a:avLst/>
          </a:prstGeom>
        </p:spPr>
      </p:pic>
      <p:sp>
        <p:nvSpPr>
          <p:cNvPr id="313" name="文字方塊 312">
            <a:extLst>
              <a:ext uri="{FF2B5EF4-FFF2-40B4-BE49-F238E27FC236}">
                <a16:creationId xmlns:a16="http://schemas.microsoft.com/office/drawing/2014/main" id="{110AEBA2-25E8-6101-C81F-30FC9338AAE1}"/>
              </a:ext>
            </a:extLst>
          </p:cNvPr>
          <p:cNvSpPr txBox="1"/>
          <p:nvPr/>
        </p:nvSpPr>
        <p:spPr>
          <a:xfrm>
            <a:off x="1942467" y="5973140"/>
            <a:ext cx="1207200" cy="584775"/>
          </a:xfrm>
          <a:prstGeom prst="rect">
            <a:avLst/>
          </a:prstGeom>
          <a:noFill/>
        </p:spPr>
        <p:txBody>
          <a:bodyPr wrap="square">
            <a:spAutoFit/>
          </a:bodyPr>
          <a:lstStyle/>
          <a:p>
            <a:r>
              <a:rPr lang="en-US" altLang="zh-TW" sz="1600" b="1" dirty="0"/>
              <a:t>Light-Peer Review</a:t>
            </a:r>
          </a:p>
        </p:txBody>
      </p:sp>
      <p:pic>
        <p:nvPicPr>
          <p:cNvPr id="315" name="圖片 314">
            <a:extLst>
              <a:ext uri="{FF2B5EF4-FFF2-40B4-BE49-F238E27FC236}">
                <a16:creationId xmlns:a16="http://schemas.microsoft.com/office/drawing/2014/main" id="{CFC7F984-1564-B3E3-6EF3-3741DFA717D6}"/>
              </a:ext>
            </a:extLst>
          </p:cNvPr>
          <p:cNvPicPr>
            <a:picLocks noChangeAspect="1"/>
          </p:cNvPicPr>
          <p:nvPr/>
        </p:nvPicPr>
        <p:blipFill>
          <a:blip r:embed="rId5"/>
          <a:stretch>
            <a:fillRect/>
          </a:stretch>
        </p:blipFill>
        <p:spPr>
          <a:xfrm>
            <a:off x="2252333" y="4788190"/>
            <a:ext cx="721375" cy="779602"/>
          </a:xfrm>
          <a:prstGeom prst="rect">
            <a:avLst/>
          </a:prstGeom>
        </p:spPr>
      </p:pic>
      <p:pic>
        <p:nvPicPr>
          <p:cNvPr id="2" name="圖片 1">
            <a:extLst>
              <a:ext uri="{FF2B5EF4-FFF2-40B4-BE49-F238E27FC236}">
                <a16:creationId xmlns:a16="http://schemas.microsoft.com/office/drawing/2014/main" id="{794D4F2F-8F6A-7039-171D-7578AF69B0EB}"/>
              </a:ext>
            </a:extLst>
          </p:cNvPr>
          <p:cNvPicPr>
            <a:picLocks noChangeAspect="1"/>
          </p:cNvPicPr>
          <p:nvPr/>
        </p:nvPicPr>
        <p:blipFill>
          <a:blip r:embed="rId5"/>
          <a:stretch>
            <a:fillRect/>
          </a:stretch>
        </p:blipFill>
        <p:spPr>
          <a:xfrm>
            <a:off x="4061155" y="4769828"/>
            <a:ext cx="721375" cy="779602"/>
          </a:xfrm>
          <a:prstGeom prst="rect">
            <a:avLst/>
          </a:prstGeom>
        </p:spPr>
      </p:pic>
      <p:sp>
        <p:nvSpPr>
          <p:cNvPr id="39" name="文字方塊 38">
            <a:extLst>
              <a:ext uri="{FF2B5EF4-FFF2-40B4-BE49-F238E27FC236}">
                <a16:creationId xmlns:a16="http://schemas.microsoft.com/office/drawing/2014/main" id="{29442EEF-3A69-4CE7-1704-A17AE3F2121F}"/>
              </a:ext>
            </a:extLst>
          </p:cNvPr>
          <p:cNvSpPr txBox="1"/>
          <p:nvPr/>
        </p:nvSpPr>
        <p:spPr>
          <a:xfrm>
            <a:off x="3731947" y="6019306"/>
            <a:ext cx="1695437" cy="338554"/>
          </a:xfrm>
          <a:prstGeom prst="rect">
            <a:avLst/>
          </a:prstGeom>
          <a:noFill/>
        </p:spPr>
        <p:txBody>
          <a:bodyPr wrap="square">
            <a:spAutoFit/>
          </a:bodyPr>
          <a:lstStyle/>
          <a:p>
            <a:r>
              <a:rPr lang="en-US" altLang="zh-TW" sz="1600" b="1" dirty="0"/>
              <a:t>Paper Submission</a:t>
            </a:r>
          </a:p>
        </p:txBody>
      </p:sp>
      <p:sp>
        <p:nvSpPr>
          <p:cNvPr id="41" name="文字方塊 40">
            <a:extLst>
              <a:ext uri="{FF2B5EF4-FFF2-40B4-BE49-F238E27FC236}">
                <a16:creationId xmlns:a16="http://schemas.microsoft.com/office/drawing/2014/main" id="{8AF7FDC9-D819-DDA3-F70C-CF0965200907}"/>
              </a:ext>
            </a:extLst>
          </p:cNvPr>
          <p:cNvSpPr txBox="1"/>
          <p:nvPr/>
        </p:nvSpPr>
        <p:spPr>
          <a:xfrm>
            <a:off x="5564621" y="5973140"/>
            <a:ext cx="1484834" cy="584775"/>
          </a:xfrm>
          <a:prstGeom prst="rect">
            <a:avLst/>
          </a:prstGeom>
          <a:noFill/>
        </p:spPr>
        <p:txBody>
          <a:bodyPr wrap="square">
            <a:spAutoFit/>
          </a:bodyPr>
          <a:lstStyle/>
          <a:p>
            <a:r>
              <a:rPr lang="en-US" altLang="zh-TW" sz="1600" b="1" dirty="0"/>
              <a:t>Light-Peer Review</a:t>
            </a:r>
          </a:p>
        </p:txBody>
      </p:sp>
      <p:pic>
        <p:nvPicPr>
          <p:cNvPr id="42" name="圖片 41">
            <a:extLst>
              <a:ext uri="{FF2B5EF4-FFF2-40B4-BE49-F238E27FC236}">
                <a16:creationId xmlns:a16="http://schemas.microsoft.com/office/drawing/2014/main" id="{DCC3C3DB-95B6-882A-C9AB-27D7DF4481D0}"/>
              </a:ext>
            </a:extLst>
          </p:cNvPr>
          <p:cNvPicPr>
            <a:picLocks noChangeAspect="1"/>
          </p:cNvPicPr>
          <p:nvPr/>
        </p:nvPicPr>
        <p:blipFill>
          <a:blip r:embed="rId8" cstate="screen">
            <a:extLst>
              <a:ext uri="{28A0092B-C50C-407E-A947-70E740481C1C}">
                <a14:useLocalDpi xmlns:a14="http://schemas.microsoft.com/office/drawing/2010/main"/>
              </a:ext>
            </a:extLst>
          </a:blip>
          <a:srcRect r="22911"/>
          <a:stretch>
            <a:fillRect/>
          </a:stretch>
        </p:blipFill>
        <p:spPr>
          <a:xfrm>
            <a:off x="7185454" y="5013257"/>
            <a:ext cx="1598745" cy="359358"/>
          </a:xfrm>
          <a:prstGeom prst="rect">
            <a:avLst/>
          </a:prstGeom>
        </p:spPr>
      </p:pic>
      <p:pic>
        <p:nvPicPr>
          <p:cNvPr id="43" name="Picture 72">
            <a:extLst>
              <a:ext uri="{FF2B5EF4-FFF2-40B4-BE49-F238E27FC236}">
                <a16:creationId xmlns:a16="http://schemas.microsoft.com/office/drawing/2014/main" id="{FF1F01A4-30DD-AED8-5851-045DD0A74193}"/>
              </a:ext>
            </a:extLst>
          </p:cNvPr>
          <p:cNvPicPr>
            <a:picLocks noChangeAspect="1"/>
          </p:cNvPicPr>
          <p:nvPr/>
        </p:nvPicPr>
        <p:blipFill>
          <a:blip r:embed="rId9">
            <a:extLst>
              <a:ext uri="{28A0092B-C50C-407E-A947-70E740481C1C}">
                <a14:useLocalDpi xmlns:a14="http://schemas.microsoft.com/office/drawing/2010/main"/>
              </a:ext>
            </a:extLst>
          </a:blip>
          <a:srcRect/>
          <a:stretch/>
        </p:blipFill>
        <p:spPr>
          <a:xfrm>
            <a:off x="9356204" y="827701"/>
            <a:ext cx="1117795" cy="631523"/>
          </a:xfrm>
          <a:prstGeom prst="rect">
            <a:avLst/>
          </a:prstGeom>
        </p:spPr>
      </p:pic>
      <p:pic>
        <p:nvPicPr>
          <p:cNvPr id="46" name="圖片 45">
            <a:extLst>
              <a:ext uri="{FF2B5EF4-FFF2-40B4-BE49-F238E27FC236}">
                <a16:creationId xmlns:a16="http://schemas.microsoft.com/office/drawing/2014/main" id="{9E1B35B5-4544-863D-19B5-3798F9A698E5}"/>
              </a:ext>
            </a:extLst>
          </p:cNvPr>
          <p:cNvPicPr>
            <a:picLocks noChangeAspect="1"/>
          </p:cNvPicPr>
          <p:nvPr/>
        </p:nvPicPr>
        <p:blipFill>
          <a:blip r:embed="rId10" cstate="screen">
            <a:clrChange>
              <a:clrFrom>
                <a:srgbClr val="000000">
                  <a:alpha val="0"/>
                </a:srgbClr>
              </a:clrFrom>
              <a:clrTo>
                <a:srgbClr val="000000">
                  <a:alpha val="0"/>
                </a:srgbClr>
              </a:clrTo>
            </a:clrChange>
            <a:extLst>
              <a:ext uri="{28A0092B-C50C-407E-A947-70E740481C1C}">
                <a14:useLocalDpi xmlns:a14="http://schemas.microsoft.com/office/drawing/2010/main"/>
              </a:ext>
            </a:extLst>
          </a:blip>
          <a:stretch>
            <a:fillRect/>
          </a:stretch>
        </p:blipFill>
        <p:spPr>
          <a:xfrm>
            <a:off x="9574632" y="6054036"/>
            <a:ext cx="1974676" cy="456537"/>
          </a:xfrm>
          <a:prstGeom prst="rect">
            <a:avLst/>
          </a:prstGeom>
        </p:spPr>
      </p:pic>
      <p:pic>
        <p:nvPicPr>
          <p:cNvPr id="49" name="圖片 48">
            <a:extLst>
              <a:ext uri="{FF2B5EF4-FFF2-40B4-BE49-F238E27FC236}">
                <a16:creationId xmlns:a16="http://schemas.microsoft.com/office/drawing/2014/main" id="{7B5B2B53-7A1C-CF29-D3A8-58FF6146EF41}"/>
              </a:ext>
            </a:extLst>
          </p:cNvPr>
          <p:cNvPicPr>
            <a:picLocks noChangeAspect="1"/>
          </p:cNvPicPr>
          <p:nvPr/>
        </p:nvPicPr>
        <p:blipFill>
          <a:blip r:embed="rId11"/>
          <a:stretch>
            <a:fillRect/>
          </a:stretch>
        </p:blipFill>
        <p:spPr>
          <a:xfrm>
            <a:off x="812958" y="1757426"/>
            <a:ext cx="725615" cy="770366"/>
          </a:xfrm>
          <a:prstGeom prst="rect">
            <a:avLst/>
          </a:prstGeom>
        </p:spPr>
      </p:pic>
      <p:sp>
        <p:nvSpPr>
          <p:cNvPr id="50" name="標題 1">
            <a:extLst>
              <a:ext uri="{FF2B5EF4-FFF2-40B4-BE49-F238E27FC236}">
                <a16:creationId xmlns:a16="http://schemas.microsoft.com/office/drawing/2014/main" id="{3DB2077F-D50E-3A7E-530D-3D3EB97F3B1F}"/>
              </a:ext>
            </a:extLst>
          </p:cNvPr>
          <p:cNvSpPr>
            <a:spLocks noGrp="1"/>
          </p:cNvSpPr>
          <p:nvPr>
            <p:ph type="title"/>
          </p:nvPr>
        </p:nvSpPr>
        <p:spPr>
          <a:xfrm>
            <a:off x="2318158" y="207855"/>
            <a:ext cx="6711892" cy="946364"/>
          </a:xfrm>
        </p:spPr>
        <p:txBody>
          <a:bodyPr>
            <a:normAutofit/>
          </a:bodyPr>
          <a:lstStyle/>
          <a:p>
            <a:r>
              <a:rPr lang="en-US" altLang="zh-TW" sz="4000" b="1" dirty="0"/>
              <a:t>IPAC’25 Timeline</a:t>
            </a:r>
            <a:endParaRPr lang="zh-TW" altLang="en-US" dirty="0"/>
          </a:p>
        </p:txBody>
      </p:sp>
      <p:pic>
        <p:nvPicPr>
          <p:cNvPr id="78" name="圖片 77">
            <a:extLst>
              <a:ext uri="{FF2B5EF4-FFF2-40B4-BE49-F238E27FC236}">
                <a16:creationId xmlns:a16="http://schemas.microsoft.com/office/drawing/2014/main" id="{48347746-380E-CE8F-FCCA-2DFB62969507}"/>
              </a:ext>
            </a:extLst>
          </p:cNvPr>
          <p:cNvPicPr>
            <a:picLocks noChangeAspect="1"/>
          </p:cNvPicPr>
          <p:nvPr/>
        </p:nvPicPr>
        <p:blipFill>
          <a:blip r:embed="rId12"/>
          <a:stretch>
            <a:fillRect/>
          </a:stretch>
        </p:blipFill>
        <p:spPr>
          <a:xfrm rot="20880548">
            <a:off x="2185496" y="1408076"/>
            <a:ext cx="904826" cy="629803"/>
          </a:xfrm>
          <a:prstGeom prst="rect">
            <a:avLst/>
          </a:prstGeom>
        </p:spPr>
      </p:pic>
      <p:sp>
        <p:nvSpPr>
          <p:cNvPr id="81" name="TextBox 603">
            <a:extLst>
              <a:ext uri="{FF2B5EF4-FFF2-40B4-BE49-F238E27FC236}">
                <a16:creationId xmlns:a16="http://schemas.microsoft.com/office/drawing/2014/main" id="{CB3E5700-6DE5-F96B-3D6A-9A45E2D8426C}"/>
              </a:ext>
            </a:extLst>
          </p:cNvPr>
          <p:cNvSpPr txBox="1"/>
          <p:nvPr/>
        </p:nvSpPr>
        <p:spPr>
          <a:xfrm rot="16200000">
            <a:off x="9015658" y="6021629"/>
            <a:ext cx="69102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b="1" dirty="0">
                <a:latin typeface="Arial" panose="020B0604020202020204" pitchFamily="34" charset="0"/>
                <a:cs typeface="Arial" panose="020B0604020202020204" pitchFamily="34" charset="0"/>
              </a:rPr>
              <a:t>2025</a:t>
            </a:r>
            <a:endParaRPr lang="en-IN" b="1" dirty="0">
              <a:latin typeface="Arial" panose="020B0604020202020204" pitchFamily="34" charset="0"/>
              <a:cs typeface="Arial" panose="020B0604020202020204" pitchFamily="34" charset="0"/>
            </a:endParaRPr>
          </a:p>
        </p:txBody>
      </p:sp>
      <p:sp>
        <p:nvSpPr>
          <p:cNvPr id="85" name="文字方塊 84">
            <a:extLst>
              <a:ext uri="{FF2B5EF4-FFF2-40B4-BE49-F238E27FC236}">
                <a16:creationId xmlns:a16="http://schemas.microsoft.com/office/drawing/2014/main" id="{F2E0B06C-CCDE-F23A-48A7-A63C9BCDF398}"/>
              </a:ext>
            </a:extLst>
          </p:cNvPr>
          <p:cNvSpPr txBox="1"/>
          <p:nvPr/>
        </p:nvSpPr>
        <p:spPr>
          <a:xfrm>
            <a:off x="7247545" y="6037019"/>
            <a:ext cx="1816385" cy="338554"/>
          </a:xfrm>
          <a:prstGeom prst="rect">
            <a:avLst/>
          </a:prstGeom>
          <a:noFill/>
        </p:spPr>
        <p:txBody>
          <a:bodyPr wrap="square">
            <a:spAutoFit/>
          </a:bodyPr>
          <a:lstStyle/>
          <a:p>
            <a:r>
              <a:rPr lang="en-US" altLang="zh-TW" sz="1600" b="1" dirty="0"/>
              <a:t>Proceeding Editing  </a:t>
            </a:r>
            <a:endParaRPr lang="zh-TW" altLang="en-US" sz="1600" dirty="0"/>
          </a:p>
        </p:txBody>
      </p:sp>
      <p:grpSp>
        <p:nvGrpSpPr>
          <p:cNvPr id="87" name="Group 550">
            <a:extLst>
              <a:ext uri="{FF2B5EF4-FFF2-40B4-BE49-F238E27FC236}">
                <a16:creationId xmlns:a16="http://schemas.microsoft.com/office/drawing/2014/main" id="{CCD38A99-B9FE-4C9B-2530-8862DC7AEB9E}"/>
              </a:ext>
            </a:extLst>
          </p:cNvPr>
          <p:cNvGrpSpPr/>
          <p:nvPr/>
        </p:nvGrpSpPr>
        <p:grpSpPr>
          <a:xfrm>
            <a:off x="5966529" y="5029882"/>
            <a:ext cx="528214" cy="783556"/>
            <a:chOff x="3844453" y="1362793"/>
            <a:chExt cx="528214" cy="783556"/>
          </a:xfrm>
        </p:grpSpPr>
        <p:sp>
          <p:nvSpPr>
            <p:cNvPr id="108" name="Rectangle 83">
              <a:extLst>
                <a:ext uri="{FF2B5EF4-FFF2-40B4-BE49-F238E27FC236}">
                  <a16:creationId xmlns:a16="http://schemas.microsoft.com/office/drawing/2014/main" id="{A4F123D6-799A-D14C-8413-E6BBD8FBE592}"/>
                </a:ext>
              </a:extLst>
            </p:cNvPr>
            <p:cNvSpPr/>
            <p:nvPr/>
          </p:nvSpPr>
          <p:spPr>
            <a:xfrm rot="3373510">
              <a:off x="4111203" y="2064565"/>
              <a:ext cx="81993" cy="81575"/>
            </a:xfrm>
            <a:custGeom>
              <a:avLst/>
              <a:gdLst>
                <a:gd name="connsiteX0" fmla="*/ 0 w 206375"/>
                <a:gd name="connsiteY0" fmla="*/ 0 h 111125"/>
                <a:gd name="connsiteX1" fmla="*/ 206375 w 206375"/>
                <a:gd name="connsiteY1" fmla="*/ 0 h 111125"/>
                <a:gd name="connsiteX2" fmla="*/ 206375 w 206375"/>
                <a:gd name="connsiteY2" fmla="*/ 111125 h 111125"/>
                <a:gd name="connsiteX3" fmla="*/ 0 w 206375"/>
                <a:gd name="connsiteY3" fmla="*/ 111125 h 111125"/>
                <a:gd name="connsiteX4" fmla="*/ 0 w 206375"/>
                <a:gd name="connsiteY4" fmla="*/ 0 h 111125"/>
                <a:gd name="connsiteX0" fmla="*/ 0 w 206375"/>
                <a:gd name="connsiteY0" fmla="*/ 0 h 113167"/>
                <a:gd name="connsiteX1" fmla="*/ 206375 w 206375"/>
                <a:gd name="connsiteY1" fmla="*/ 0 h 113167"/>
                <a:gd name="connsiteX2" fmla="*/ 206375 w 206375"/>
                <a:gd name="connsiteY2" fmla="*/ 111125 h 113167"/>
                <a:gd name="connsiteX3" fmla="*/ 41604 w 206375"/>
                <a:gd name="connsiteY3" fmla="*/ 113167 h 113167"/>
                <a:gd name="connsiteX4" fmla="*/ 0 w 206375"/>
                <a:gd name="connsiteY4" fmla="*/ 0 h 113167"/>
                <a:gd name="connsiteX0" fmla="*/ 0 w 179294"/>
                <a:gd name="connsiteY0" fmla="*/ 0 h 115110"/>
                <a:gd name="connsiteX1" fmla="*/ 179294 w 179294"/>
                <a:gd name="connsiteY1" fmla="*/ 1943 h 115110"/>
                <a:gd name="connsiteX2" fmla="*/ 179294 w 179294"/>
                <a:gd name="connsiteY2" fmla="*/ 113068 h 115110"/>
                <a:gd name="connsiteX3" fmla="*/ 14523 w 179294"/>
                <a:gd name="connsiteY3" fmla="*/ 115110 h 115110"/>
                <a:gd name="connsiteX4" fmla="*/ 0 w 179294"/>
                <a:gd name="connsiteY4" fmla="*/ 0 h 115110"/>
                <a:gd name="connsiteX0" fmla="*/ 0 w 179294"/>
                <a:gd name="connsiteY0" fmla="*/ 17335 h 132445"/>
                <a:gd name="connsiteX1" fmla="*/ 94787 w 179294"/>
                <a:gd name="connsiteY1" fmla="*/ 0 h 132445"/>
                <a:gd name="connsiteX2" fmla="*/ 179294 w 179294"/>
                <a:gd name="connsiteY2" fmla="*/ 130403 h 132445"/>
                <a:gd name="connsiteX3" fmla="*/ 14523 w 179294"/>
                <a:gd name="connsiteY3" fmla="*/ 132445 h 132445"/>
                <a:gd name="connsiteX4" fmla="*/ 0 w 179294"/>
                <a:gd name="connsiteY4" fmla="*/ 17335 h 132445"/>
                <a:gd name="connsiteX0" fmla="*/ 0 w 113911"/>
                <a:gd name="connsiteY0" fmla="*/ 17335 h 132445"/>
                <a:gd name="connsiteX1" fmla="*/ 94787 w 113911"/>
                <a:gd name="connsiteY1" fmla="*/ 0 h 132445"/>
                <a:gd name="connsiteX2" fmla="*/ 113911 w 113911"/>
                <a:gd name="connsiteY2" fmla="*/ 129645 h 132445"/>
                <a:gd name="connsiteX3" fmla="*/ 14523 w 113911"/>
                <a:gd name="connsiteY3" fmla="*/ 132445 h 132445"/>
                <a:gd name="connsiteX4" fmla="*/ 0 w 113911"/>
                <a:gd name="connsiteY4" fmla="*/ 17335 h 132445"/>
                <a:gd name="connsiteX0" fmla="*/ 0 w 113911"/>
                <a:gd name="connsiteY0" fmla="*/ 11371 h 126481"/>
                <a:gd name="connsiteX1" fmla="*/ 107987 w 113911"/>
                <a:gd name="connsiteY1" fmla="*/ 0 h 126481"/>
                <a:gd name="connsiteX2" fmla="*/ 113911 w 113911"/>
                <a:gd name="connsiteY2" fmla="*/ 123681 h 126481"/>
                <a:gd name="connsiteX3" fmla="*/ 14523 w 113911"/>
                <a:gd name="connsiteY3" fmla="*/ 126481 h 126481"/>
                <a:gd name="connsiteX4" fmla="*/ 0 w 113911"/>
                <a:gd name="connsiteY4" fmla="*/ 11371 h 126481"/>
                <a:gd name="connsiteX0" fmla="*/ 0 w 116354"/>
                <a:gd name="connsiteY0" fmla="*/ 11371 h 126481"/>
                <a:gd name="connsiteX1" fmla="*/ 107987 w 116354"/>
                <a:gd name="connsiteY1" fmla="*/ 0 h 126481"/>
                <a:gd name="connsiteX2" fmla="*/ 113911 w 116354"/>
                <a:gd name="connsiteY2" fmla="*/ 123681 h 126481"/>
                <a:gd name="connsiteX3" fmla="*/ 14523 w 116354"/>
                <a:gd name="connsiteY3" fmla="*/ 126481 h 126481"/>
                <a:gd name="connsiteX4" fmla="*/ 0 w 116354"/>
                <a:gd name="connsiteY4" fmla="*/ 11371 h 126481"/>
                <a:gd name="connsiteX0" fmla="*/ 0 w 122960"/>
                <a:gd name="connsiteY0" fmla="*/ 11371 h 126481"/>
                <a:gd name="connsiteX1" fmla="*/ 107987 w 122960"/>
                <a:gd name="connsiteY1" fmla="*/ 0 h 126481"/>
                <a:gd name="connsiteX2" fmla="*/ 113911 w 122960"/>
                <a:gd name="connsiteY2" fmla="*/ 123681 h 126481"/>
                <a:gd name="connsiteX3" fmla="*/ 14523 w 122960"/>
                <a:gd name="connsiteY3" fmla="*/ 126481 h 126481"/>
                <a:gd name="connsiteX4" fmla="*/ 0 w 122960"/>
                <a:gd name="connsiteY4" fmla="*/ 11371 h 126481"/>
                <a:gd name="connsiteX0" fmla="*/ 0 w 113063"/>
                <a:gd name="connsiteY0" fmla="*/ 17990 h 126481"/>
                <a:gd name="connsiteX1" fmla="*/ 98090 w 113063"/>
                <a:gd name="connsiteY1" fmla="*/ 0 h 126481"/>
                <a:gd name="connsiteX2" fmla="*/ 104014 w 113063"/>
                <a:gd name="connsiteY2" fmla="*/ 123681 h 126481"/>
                <a:gd name="connsiteX3" fmla="*/ 4626 w 113063"/>
                <a:gd name="connsiteY3" fmla="*/ 126481 h 126481"/>
                <a:gd name="connsiteX4" fmla="*/ 0 w 113063"/>
                <a:gd name="connsiteY4" fmla="*/ 17990 h 126481"/>
                <a:gd name="connsiteX0" fmla="*/ 0 w 122959"/>
                <a:gd name="connsiteY0" fmla="*/ 11371 h 126481"/>
                <a:gd name="connsiteX1" fmla="*/ 107986 w 122959"/>
                <a:gd name="connsiteY1" fmla="*/ 0 h 126481"/>
                <a:gd name="connsiteX2" fmla="*/ 113910 w 122959"/>
                <a:gd name="connsiteY2" fmla="*/ 123681 h 126481"/>
                <a:gd name="connsiteX3" fmla="*/ 14522 w 122959"/>
                <a:gd name="connsiteY3" fmla="*/ 126481 h 126481"/>
                <a:gd name="connsiteX4" fmla="*/ 0 w 122959"/>
                <a:gd name="connsiteY4" fmla="*/ 11371 h 126481"/>
                <a:gd name="connsiteX0" fmla="*/ 0 w 117952"/>
                <a:gd name="connsiteY0" fmla="*/ 16666 h 131776"/>
                <a:gd name="connsiteX1" fmla="*/ 100069 w 117952"/>
                <a:gd name="connsiteY1" fmla="*/ 0 h 131776"/>
                <a:gd name="connsiteX2" fmla="*/ 113910 w 117952"/>
                <a:gd name="connsiteY2" fmla="*/ 128976 h 131776"/>
                <a:gd name="connsiteX3" fmla="*/ 14522 w 117952"/>
                <a:gd name="connsiteY3" fmla="*/ 131776 h 131776"/>
                <a:gd name="connsiteX4" fmla="*/ 0 w 117952"/>
                <a:gd name="connsiteY4" fmla="*/ 16666 h 131776"/>
                <a:gd name="connsiteX0" fmla="*/ 0 w 117952"/>
                <a:gd name="connsiteY0" fmla="*/ 16666 h 128976"/>
                <a:gd name="connsiteX1" fmla="*/ 100069 w 117952"/>
                <a:gd name="connsiteY1" fmla="*/ 0 h 128976"/>
                <a:gd name="connsiteX2" fmla="*/ 113910 w 117952"/>
                <a:gd name="connsiteY2" fmla="*/ 128976 h 128976"/>
                <a:gd name="connsiteX3" fmla="*/ 13892 w 117952"/>
                <a:gd name="connsiteY3" fmla="*/ 111302 h 128976"/>
                <a:gd name="connsiteX4" fmla="*/ 0 w 117952"/>
                <a:gd name="connsiteY4" fmla="*/ 16666 h 128976"/>
                <a:gd name="connsiteX0" fmla="*/ 0 w 117965"/>
                <a:gd name="connsiteY0" fmla="*/ 25252 h 128976"/>
                <a:gd name="connsiteX1" fmla="*/ 100082 w 117965"/>
                <a:gd name="connsiteY1" fmla="*/ 0 h 128976"/>
                <a:gd name="connsiteX2" fmla="*/ 113923 w 117965"/>
                <a:gd name="connsiteY2" fmla="*/ 128976 h 128976"/>
                <a:gd name="connsiteX3" fmla="*/ 13905 w 117965"/>
                <a:gd name="connsiteY3" fmla="*/ 111302 h 128976"/>
                <a:gd name="connsiteX4" fmla="*/ 0 w 117965"/>
                <a:gd name="connsiteY4" fmla="*/ 25252 h 128976"/>
                <a:gd name="connsiteX0" fmla="*/ 0 w 117688"/>
                <a:gd name="connsiteY0" fmla="*/ 25252 h 117087"/>
                <a:gd name="connsiteX1" fmla="*/ 100082 w 117688"/>
                <a:gd name="connsiteY1" fmla="*/ 0 h 117087"/>
                <a:gd name="connsiteX2" fmla="*/ 113279 w 117688"/>
                <a:gd name="connsiteY2" fmla="*/ 117087 h 117087"/>
                <a:gd name="connsiteX3" fmla="*/ 13905 w 117688"/>
                <a:gd name="connsiteY3" fmla="*/ 111302 h 117087"/>
                <a:gd name="connsiteX4" fmla="*/ 0 w 117688"/>
                <a:gd name="connsiteY4" fmla="*/ 25252 h 117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88" h="117087">
                  <a:moveTo>
                    <a:pt x="0" y="25252"/>
                  </a:moveTo>
                  <a:lnTo>
                    <a:pt x="100082" y="0"/>
                  </a:lnTo>
                  <a:cubicBezTo>
                    <a:pt x="131068" y="74954"/>
                    <a:pt x="111304" y="75860"/>
                    <a:pt x="113279" y="117087"/>
                  </a:cubicBezTo>
                  <a:lnTo>
                    <a:pt x="13905" y="111302"/>
                  </a:lnTo>
                  <a:lnTo>
                    <a:pt x="0" y="25252"/>
                  </a:lnTo>
                  <a:close/>
                </a:path>
              </a:pathLst>
            </a:custGeom>
            <a:solidFill>
              <a:schemeClr val="tx1">
                <a:lumMod val="95000"/>
                <a:lumOff val="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grpSp>
          <p:nvGrpSpPr>
            <p:cNvPr id="135" name="Group 554">
              <a:extLst>
                <a:ext uri="{FF2B5EF4-FFF2-40B4-BE49-F238E27FC236}">
                  <a16:creationId xmlns:a16="http://schemas.microsoft.com/office/drawing/2014/main" id="{52829FFE-B207-FD12-43C7-AEA4FD7A01C0}"/>
                </a:ext>
              </a:extLst>
            </p:cNvPr>
            <p:cNvGrpSpPr/>
            <p:nvPr/>
          </p:nvGrpSpPr>
          <p:grpSpPr>
            <a:xfrm>
              <a:off x="3844453" y="1362793"/>
              <a:ext cx="528214" cy="611489"/>
              <a:chOff x="3844453" y="1362793"/>
              <a:chExt cx="528214" cy="611489"/>
            </a:xfrm>
          </p:grpSpPr>
          <p:sp>
            <p:nvSpPr>
              <p:cNvPr id="139" name="Oval 555">
                <a:extLst>
                  <a:ext uri="{FF2B5EF4-FFF2-40B4-BE49-F238E27FC236}">
                    <a16:creationId xmlns:a16="http://schemas.microsoft.com/office/drawing/2014/main" id="{6317F5C0-DE01-D1A1-3CEB-B50C0666BE8C}"/>
                  </a:ext>
                </a:extLst>
              </p:cNvPr>
              <p:cNvSpPr/>
              <p:nvPr/>
            </p:nvSpPr>
            <p:spPr>
              <a:xfrm>
                <a:off x="3844453" y="1362793"/>
                <a:ext cx="528214" cy="5282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FEAD49"/>
                  </a:solidFill>
                </a:endParaRPr>
              </a:p>
            </p:txBody>
          </p:sp>
          <p:sp>
            <p:nvSpPr>
              <p:cNvPr id="140" name="Oval 556">
                <a:extLst>
                  <a:ext uri="{FF2B5EF4-FFF2-40B4-BE49-F238E27FC236}">
                    <a16:creationId xmlns:a16="http://schemas.microsoft.com/office/drawing/2014/main" id="{E3AD7DA8-8BB3-7A30-9034-28BA8A6CCE96}"/>
                  </a:ext>
                </a:extLst>
              </p:cNvPr>
              <p:cNvSpPr/>
              <p:nvPr/>
            </p:nvSpPr>
            <p:spPr>
              <a:xfrm>
                <a:off x="3899160" y="1417560"/>
                <a:ext cx="423657" cy="423657"/>
              </a:xfrm>
              <a:prstGeom prst="ellipse">
                <a:avLst/>
              </a:prstGeom>
              <a:solidFill>
                <a:schemeClr val="bg1"/>
              </a:solidFill>
              <a:ln>
                <a:noFill/>
              </a:ln>
              <a:effectLst>
                <a:outerShdw blurRad="50800" dist="381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p>
            </p:txBody>
          </p:sp>
          <p:cxnSp>
            <p:nvCxnSpPr>
              <p:cNvPr id="141" name="Straight Connector 557">
                <a:extLst>
                  <a:ext uri="{FF2B5EF4-FFF2-40B4-BE49-F238E27FC236}">
                    <a16:creationId xmlns:a16="http://schemas.microsoft.com/office/drawing/2014/main" id="{28A64624-7D98-EEE4-4B85-0884F8E28FFE}"/>
                  </a:ext>
                </a:extLst>
              </p:cNvPr>
              <p:cNvCxnSpPr>
                <a:cxnSpLocks/>
              </p:cNvCxnSpPr>
              <p:nvPr/>
            </p:nvCxnSpPr>
            <p:spPr>
              <a:xfrm>
                <a:off x="4111090" y="188921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pic>
        <p:nvPicPr>
          <p:cNvPr id="86" name="圖片 85">
            <a:extLst>
              <a:ext uri="{FF2B5EF4-FFF2-40B4-BE49-F238E27FC236}">
                <a16:creationId xmlns:a16="http://schemas.microsoft.com/office/drawing/2014/main" id="{02F27121-72F0-5D08-395C-47DCF52122F4}"/>
              </a:ext>
            </a:extLst>
          </p:cNvPr>
          <p:cNvPicPr>
            <a:picLocks noChangeAspect="1"/>
          </p:cNvPicPr>
          <p:nvPr/>
        </p:nvPicPr>
        <p:blipFill>
          <a:blip r:embed="rId6"/>
          <a:stretch>
            <a:fillRect/>
          </a:stretch>
        </p:blipFill>
        <p:spPr>
          <a:xfrm>
            <a:off x="5808415" y="4788190"/>
            <a:ext cx="844442" cy="742877"/>
          </a:xfrm>
          <a:prstGeom prst="rect">
            <a:avLst/>
          </a:prstGeom>
        </p:spPr>
      </p:pic>
      <p:cxnSp>
        <p:nvCxnSpPr>
          <p:cNvPr id="144" name="Straight Connector 602">
            <a:extLst>
              <a:ext uri="{FF2B5EF4-FFF2-40B4-BE49-F238E27FC236}">
                <a16:creationId xmlns:a16="http://schemas.microsoft.com/office/drawing/2014/main" id="{69F10F3B-65AE-D08F-58FE-532943E80AEF}"/>
              </a:ext>
            </a:extLst>
          </p:cNvPr>
          <p:cNvCxnSpPr>
            <a:cxnSpLocks/>
          </p:cNvCxnSpPr>
          <p:nvPr/>
        </p:nvCxnSpPr>
        <p:spPr>
          <a:xfrm>
            <a:off x="10263215" y="5549430"/>
            <a:ext cx="0" cy="850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8796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1F9503F-71F0-4582-8A12-6C924FEEC130}"/>
              </a:ext>
            </a:extLst>
          </p:cNvPr>
          <p:cNvSpPr>
            <a:spLocks noGrp="1"/>
          </p:cNvSpPr>
          <p:nvPr>
            <p:ph type="title"/>
          </p:nvPr>
        </p:nvSpPr>
        <p:spPr/>
        <p:txBody>
          <a:bodyPr/>
          <a:lstStyle/>
          <a:p>
            <a:r>
              <a:rPr lang="en-US" altLang="zh-TW" dirty="0"/>
              <a:t>Abstract Submission</a:t>
            </a:r>
            <a:endParaRPr lang="zh-TW" altLang="en-US" dirty="0"/>
          </a:p>
        </p:txBody>
      </p:sp>
      <p:graphicFrame>
        <p:nvGraphicFramePr>
          <p:cNvPr id="4" name="表格 3">
            <a:extLst>
              <a:ext uri="{FF2B5EF4-FFF2-40B4-BE49-F238E27FC236}">
                <a16:creationId xmlns:a16="http://schemas.microsoft.com/office/drawing/2014/main" id="{C6A20767-A497-C6A6-4B74-0DB037F9A785}"/>
              </a:ext>
            </a:extLst>
          </p:cNvPr>
          <p:cNvGraphicFramePr>
            <a:graphicFrameLocks noGrp="1"/>
          </p:cNvGraphicFramePr>
          <p:nvPr>
            <p:extLst>
              <p:ext uri="{D42A27DB-BD31-4B8C-83A1-F6EECF244321}">
                <p14:modId xmlns:p14="http://schemas.microsoft.com/office/powerpoint/2010/main" val="2311193863"/>
              </p:ext>
            </p:extLst>
          </p:nvPr>
        </p:nvGraphicFramePr>
        <p:xfrm>
          <a:off x="1003860" y="1394820"/>
          <a:ext cx="10455276" cy="4576913"/>
        </p:xfrm>
        <a:graphic>
          <a:graphicData uri="http://schemas.openxmlformats.org/drawingml/2006/table">
            <a:tbl>
              <a:tblPr firstRow="1" bandRow="1">
                <a:tableStyleId>{5C22544A-7EE6-4342-B048-85BDC9FD1C3A}</a:tableStyleId>
              </a:tblPr>
              <a:tblGrid>
                <a:gridCol w="2613819">
                  <a:extLst>
                    <a:ext uri="{9D8B030D-6E8A-4147-A177-3AD203B41FA5}">
                      <a16:colId xmlns:a16="http://schemas.microsoft.com/office/drawing/2014/main" val="3326426523"/>
                    </a:ext>
                  </a:extLst>
                </a:gridCol>
                <a:gridCol w="2613819">
                  <a:extLst>
                    <a:ext uri="{9D8B030D-6E8A-4147-A177-3AD203B41FA5}">
                      <a16:colId xmlns:a16="http://schemas.microsoft.com/office/drawing/2014/main" val="311010644"/>
                    </a:ext>
                  </a:extLst>
                </a:gridCol>
                <a:gridCol w="2613819">
                  <a:extLst>
                    <a:ext uri="{9D8B030D-6E8A-4147-A177-3AD203B41FA5}">
                      <a16:colId xmlns:a16="http://schemas.microsoft.com/office/drawing/2014/main" val="1340925329"/>
                    </a:ext>
                  </a:extLst>
                </a:gridCol>
                <a:gridCol w="2613819">
                  <a:extLst>
                    <a:ext uri="{9D8B030D-6E8A-4147-A177-3AD203B41FA5}">
                      <a16:colId xmlns:a16="http://schemas.microsoft.com/office/drawing/2014/main" val="185775680"/>
                    </a:ext>
                  </a:extLst>
                </a:gridCol>
              </a:tblGrid>
              <a:tr h="761303">
                <a:tc>
                  <a:txBody>
                    <a:bodyPr/>
                    <a:lstStyle/>
                    <a:p>
                      <a:endParaRPr lang="zh-TW" altLang="en-US" sz="2000" dirty="0">
                        <a:latin typeface="+mn-lt"/>
                        <a:cs typeface="Arial" panose="020B0604020202020204" pitchFamily="34" charset="0"/>
                      </a:endParaRPr>
                    </a:p>
                  </a:txBody>
                  <a:tcPr/>
                </a:tc>
                <a:tc>
                  <a:txBody>
                    <a:bodyPr/>
                    <a:lstStyle/>
                    <a:p>
                      <a:pPr algn="ctr"/>
                      <a:r>
                        <a:rPr lang="en-US" altLang="zh-TW" sz="2000" dirty="0">
                          <a:latin typeface="+mn-lt"/>
                          <a:cs typeface="Arial" panose="020B0604020202020204" pitchFamily="34" charset="0"/>
                        </a:rPr>
                        <a:t>IPAC’25</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IPAC’24</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IPAC’23</a:t>
                      </a:r>
                      <a:endParaRPr lang="zh-TW" altLang="en-US" sz="2000" dirty="0">
                        <a:latin typeface="+mn-lt"/>
                        <a:cs typeface="Arial" panose="020B0604020202020204" pitchFamily="34" charset="0"/>
                      </a:endParaRPr>
                    </a:p>
                  </a:txBody>
                  <a:tcPr anchor="ctr"/>
                </a:tc>
                <a:extLst>
                  <a:ext uri="{0D108BD9-81ED-4DB2-BD59-A6C34878D82A}">
                    <a16:rowId xmlns:a16="http://schemas.microsoft.com/office/drawing/2014/main" val="3790113614"/>
                  </a:ext>
                </a:extLst>
              </a:tr>
              <a:tr h="646081">
                <a:tc>
                  <a:txBody>
                    <a:bodyPr/>
                    <a:lstStyle/>
                    <a:p>
                      <a:pPr algn="ctr"/>
                      <a:r>
                        <a:rPr lang="en-US" altLang="zh-TW" sz="2000" dirty="0">
                          <a:latin typeface="+mn-lt"/>
                          <a:cs typeface="Arial" panose="020B0604020202020204" pitchFamily="34" charset="0"/>
                        </a:rPr>
                        <a:t>Region</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Asia</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Americans</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Europe</a:t>
                      </a:r>
                      <a:endParaRPr lang="zh-TW" altLang="en-US" sz="2000" dirty="0">
                        <a:latin typeface="+mn-lt"/>
                        <a:cs typeface="Arial" panose="020B0604020202020204" pitchFamily="34" charset="0"/>
                      </a:endParaRPr>
                    </a:p>
                  </a:txBody>
                  <a:tcPr anchor="ctr"/>
                </a:tc>
                <a:extLst>
                  <a:ext uri="{0D108BD9-81ED-4DB2-BD59-A6C34878D82A}">
                    <a16:rowId xmlns:a16="http://schemas.microsoft.com/office/drawing/2014/main" val="506448638"/>
                  </a:ext>
                </a:extLst>
              </a:tr>
              <a:tr h="679524">
                <a:tc>
                  <a:txBody>
                    <a:bodyPr/>
                    <a:lstStyle/>
                    <a:p>
                      <a:pPr algn="ctr"/>
                      <a:r>
                        <a:rPr lang="en-US" altLang="zh-TW" sz="2000" dirty="0">
                          <a:latin typeface="+mn-lt"/>
                          <a:cs typeface="Arial" panose="020B0604020202020204" pitchFamily="34" charset="0"/>
                        </a:rPr>
                        <a:t>Total abstracts submitted*</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1735</a:t>
                      </a:r>
                      <a:r>
                        <a:rPr lang="zh-TW" altLang="en-US" sz="2000" dirty="0">
                          <a:latin typeface="+mn-lt"/>
                          <a:cs typeface="Arial" panose="020B0604020202020204" pitchFamily="34" charset="0"/>
                        </a:rPr>
                        <a:t>*</a:t>
                      </a:r>
                    </a:p>
                  </a:txBody>
                  <a:tcPr anchor="ctr"/>
                </a:tc>
                <a:tc>
                  <a:txBody>
                    <a:bodyPr/>
                    <a:lstStyle/>
                    <a:p>
                      <a:pPr algn="ctr"/>
                      <a:r>
                        <a:rPr lang="en-US" altLang="zh-TW" sz="2000" dirty="0">
                          <a:latin typeface="+mn-lt"/>
                          <a:cs typeface="Arial" panose="020B0604020202020204" pitchFamily="34" charset="0"/>
                        </a:rPr>
                        <a:t>1691</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2219</a:t>
                      </a:r>
                      <a:endParaRPr lang="zh-TW" altLang="en-US" sz="2000" dirty="0">
                        <a:latin typeface="+mn-lt"/>
                        <a:cs typeface="Arial" panose="020B0604020202020204" pitchFamily="34" charset="0"/>
                      </a:endParaRPr>
                    </a:p>
                  </a:txBody>
                  <a:tcPr anchor="ctr"/>
                </a:tc>
                <a:extLst>
                  <a:ext uri="{0D108BD9-81ED-4DB2-BD59-A6C34878D82A}">
                    <a16:rowId xmlns:a16="http://schemas.microsoft.com/office/drawing/2014/main" val="3474344810"/>
                  </a:ext>
                </a:extLst>
              </a:tr>
              <a:tr h="384079">
                <a:tc>
                  <a:txBody>
                    <a:bodyPr/>
                    <a:lstStyle/>
                    <a:p>
                      <a:pPr algn="ctr"/>
                      <a:r>
                        <a:rPr lang="en-US" altLang="zh-TW" sz="2000" dirty="0">
                          <a:latin typeface="+mn-lt"/>
                          <a:cs typeface="Arial" panose="020B0604020202020204" pitchFamily="34" charset="0"/>
                        </a:rPr>
                        <a:t>Abstracts withdrawn</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512</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366 </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477 </a:t>
                      </a:r>
                      <a:endParaRPr lang="zh-TW" altLang="en-US" sz="2000" dirty="0">
                        <a:latin typeface="+mn-lt"/>
                        <a:cs typeface="Arial" panose="020B0604020202020204" pitchFamily="34" charset="0"/>
                      </a:endParaRPr>
                    </a:p>
                  </a:txBody>
                  <a:tcPr anchor="ctr"/>
                </a:tc>
                <a:extLst>
                  <a:ext uri="{0D108BD9-81ED-4DB2-BD59-A6C34878D82A}">
                    <a16:rowId xmlns:a16="http://schemas.microsoft.com/office/drawing/2014/main" val="3041892097"/>
                  </a:ext>
                </a:extLst>
              </a:tr>
              <a:tr h="384079">
                <a:tc>
                  <a:txBody>
                    <a:bodyPr/>
                    <a:lstStyle/>
                    <a:p>
                      <a:pPr algn="ctr"/>
                      <a:r>
                        <a:rPr lang="en-US" altLang="zh-TW" sz="2000" dirty="0">
                          <a:latin typeface="+mn-lt"/>
                          <a:cs typeface="Arial" panose="020B0604020202020204" pitchFamily="34" charset="0"/>
                        </a:rPr>
                        <a:t>Withdrawal rate</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29.5%</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21.6%</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21.5%</a:t>
                      </a:r>
                      <a:endParaRPr lang="zh-TW" altLang="en-US" sz="2000" dirty="0">
                        <a:latin typeface="+mn-lt"/>
                        <a:cs typeface="Arial" panose="020B0604020202020204" pitchFamily="34" charset="0"/>
                      </a:endParaRPr>
                    </a:p>
                  </a:txBody>
                  <a:tcPr anchor="ctr"/>
                </a:tc>
                <a:extLst>
                  <a:ext uri="{0D108BD9-81ED-4DB2-BD59-A6C34878D82A}">
                    <a16:rowId xmlns:a16="http://schemas.microsoft.com/office/drawing/2014/main" val="3899641541"/>
                  </a:ext>
                </a:extLst>
              </a:tr>
              <a:tr h="974969">
                <a:tc>
                  <a:txBody>
                    <a:bodyPr/>
                    <a:lstStyle/>
                    <a:p>
                      <a:pPr algn="ctr"/>
                      <a:r>
                        <a:rPr lang="en-US" altLang="zh-TW" sz="2000" dirty="0">
                          <a:latin typeface="+mn-lt"/>
                          <a:cs typeface="Arial" panose="020B0604020202020204" pitchFamily="34" charset="0"/>
                        </a:rPr>
                        <a:t>Contributions</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1223</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1325</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1742</a:t>
                      </a:r>
                      <a:endParaRPr lang="zh-TW" altLang="en-US" sz="2000" dirty="0">
                        <a:latin typeface="+mn-lt"/>
                        <a:cs typeface="Arial" panose="020B0604020202020204" pitchFamily="34" charset="0"/>
                      </a:endParaRPr>
                    </a:p>
                  </a:txBody>
                  <a:tcPr anchor="ctr"/>
                </a:tc>
                <a:extLst>
                  <a:ext uri="{0D108BD9-81ED-4DB2-BD59-A6C34878D82A}">
                    <a16:rowId xmlns:a16="http://schemas.microsoft.com/office/drawing/2014/main" val="3140573736"/>
                  </a:ext>
                </a:extLst>
              </a:tr>
              <a:tr h="679524">
                <a:tc>
                  <a:txBody>
                    <a:bodyPr/>
                    <a:lstStyle/>
                    <a:p>
                      <a:pPr algn="ctr"/>
                      <a:r>
                        <a:rPr lang="en-US" altLang="zh-TW" sz="2000" dirty="0">
                          <a:latin typeface="+mn-lt"/>
                          <a:cs typeface="Arial" panose="020B0604020202020204" pitchFamily="34" charset="0"/>
                        </a:rPr>
                        <a:t>Papers edited by the editorial team</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871</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~1050</a:t>
                      </a:r>
                      <a:endParaRPr lang="zh-TW" altLang="en-US" sz="2000" dirty="0">
                        <a:latin typeface="+mn-lt"/>
                        <a:cs typeface="Arial" panose="020B0604020202020204" pitchFamily="34" charset="0"/>
                      </a:endParaRPr>
                    </a:p>
                  </a:txBody>
                  <a:tcPr anchor="ctr"/>
                </a:tc>
                <a:tc>
                  <a:txBody>
                    <a:bodyPr/>
                    <a:lstStyle/>
                    <a:p>
                      <a:pPr algn="ctr"/>
                      <a:r>
                        <a:rPr lang="en-US" altLang="zh-TW" sz="2000" dirty="0">
                          <a:latin typeface="+mn-lt"/>
                          <a:cs typeface="Arial" panose="020B0604020202020204" pitchFamily="34" charset="0"/>
                        </a:rPr>
                        <a:t>~1380</a:t>
                      </a:r>
                      <a:endParaRPr lang="zh-TW" altLang="en-US" sz="2000" dirty="0">
                        <a:latin typeface="+mn-lt"/>
                        <a:cs typeface="Arial" panose="020B0604020202020204" pitchFamily="34" charset="0"/>
                      </a:endParaRPr>
                    </a:p>
                  </a:txBody>
                  <a:tcPr anchor="ctr"/>
                </a:tc>
                <a:extLst>
                  <a:ext uri="{0D108BD9-81ED-4DB2-BD59-A6C34878D82A}">
                    <a16:rowId xmlns:a16="http://schemas.microsoft.com/office/drawing/2014/main" val="3530783931"/>
                  </a:ext>
                </a:extLst>
              </a:tr>
            </a:tbl>
          </a:graphicData>
        </a:graphic>
      </p:graphicFrame>
      <p:sp>
        <p:nvSpPr>
          <p:cNvPr id="6" name="文字方塊 5">
            <a:extLst>
              <a:ext uri="{FF2B5EF4-FFF2-40B4-BE49-F238E27FC236}">
                <a16:creationId xmlns:a16="http://schemas.microsoft.com/office/drawing/2014/main" id="{176CA971-E784-911E-8B07-8F5068D02AEE}"/>
              </a:ext>
            </a:extLst>
          </p:cNvPr>
          <p:cNvSpPr txBox="1"/>
          <p:nvPr/>
        </p:nvSpPr>
        <p:spPr>
          <a:xfrm>
            <a:off x="1003860" y="6081744"/>
            <a:ext cx="7191374" cy="369332"/>
          </a:xfrm>
          <a:prstGeom prst="rect">
            <a:avLst/>
          </a:prstGeom>
          <a:noFill/>
        </p:spPr>
        <p:txBody>
          <a:bodyPr wrap="square">
            <a:spAutoFit/>
          </a:bodyPr>
          <a:lstStyle/>
          <a:p>
            <a:r>
              <a:rPr lang="en-US" altLang="zh-TW" sz="1800" dirty="0"/>
              <a:t>* including a few submitted after the deadline</a:t>
            </a:r>
            <a:endParaRPr lang="zh-TW" altLang="en-US" dirty="0"/>
          </a:p>
        </p:txBody>
      </p:sp>
    </p:spTree>
    <p:extLst>
      <p:ext uri="{BB962C8B-B14F-4D97-AF65-F5344CB8AC3E}">
        <p14:creationId xmlns:p14="http://schemas.microsoft.com/office/powerpoint/2010/main" val="3251414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4ABC991-267D-4EF0-92BE-0E3E4E73EE6B}"/>
              </a:ext>
            </a:extLst>
          </p:cNvPr>
          <p:cNvSpPr>
            <a:spLocks noGrp="1"/>
          </p:cNvSpPr>
          <p:nvPr>
            <p:ph type="title"/>
          </p:nvPr>
        </p:nvSpPr>
        <p:spPr/>
        <p:txBody>
          <a:bodyPr/>
          <a:lstStyle/>
          <a:p>
            <a:r>
              <a:rPr lang="en-US" altLang="zh-TW" dirty="0"/>
              <a:t>Submission of Abstracts</a:t>
            </a:r>
            <a:endParaRPr lang="zh-TW" altLang="en-US" dirty="0"/>
          </a:p>
        </p:txBody>
      </p:sp>
      <p:sp>
        <p:nvSpPr>
          <p:cNvPr id="5" name="文字方塊 4">
            <a:extLst>
              <a:ext uri="{FF2B5EF4-FFF2-40B4-BE49-F238E27FC236}">
                <a16:creationId xmlns:a16="http://schemas.microsoft.com/office/drawing/2014/main" id="{DEC841A9-C617-4A34-9344-612099330950}"/>
              </a:ext>
            </a:extLst>
          </p:cNvPr>
          <p:cNvSpPr txBox="1"/>
          <p:nvPr/>
        </p:nvSpPr>
        <p:spPr>
          <a:xfrm>
            <a:off x="1662330" y="1337110"/>
            <a:ext cx="9345567" cy="646331"/>
          </a:xfrm>
          <a:prstGeom prst="rect">
            <a:avLst/>
          </a:prstGeom>
          <a:noFill/>
        </p:spPr>
        <p:txBody>
          <a:bodyPr wrap="square">
            <a:spAutoFit/>
          </a:bodyPr>
          <a:lstStyle/>
          <a:p>
            <a:r>
              <a:rPr lang="en-US" altLang="zh-TW" sz="1800" dirty="0">
                <a:effectLst/>
                <a:ea typeface="MS Mincho" panose="02020609040205080304" pitchFamily="49" charset="-128"/>
                <a:cs typeface="Times New Roman" panose="02020603050405020304" pitchFamily="18" charset="0"/>
              </a:rPr>
              <a:t>The plots of the cumulative submissions without taking withdrawal into account suggests that people submit by the deadline as usual. </a:t>
            </a:r>
            <a:endParaRPr lang="zh-TW" altLang="en-US" dirty="0"/>
          </a:p>
        </p:txBody>
      </p:sp>
      <p:pic>
        <p:nvPicPr>
          <p:cNvPr id="7" name="圖片 6">
            <a:extLst>
              <a:ext uri="{FF2B5EF4-FFF2-40B4-BE49-F238E27FC236}">
                <a16:creationId xmlns:a16="http://schemas.microsoft.com/office/drawing/2014/main" id="{A171C456-C502-BCF6-4875-7A2B4D5E3F76}"/>
              </a:ext>
            </a:extLst>
          </p:cNvPr>
          <p:cNvPicPr>
            <a:picLocks noChangeAspect="1"/>
          </p:cNvPicPr>
          <p:nvPr/>
        </p:nvPicPr>
        <p:blipFill>
          <a:blip r:embed="rId3"/>
          <a:stretch>
            <a:fillRect/>
          </a:stretch>
        </p:blipFill>
        <p:spPr>
          <a:xfrm>
            <a:off x="2689115" y="1983441"/>
            <a:ext cx="7154390" cy="4480099"/>
          </a:xfrm>
          <a:prstGeom prst="rect">
            <a:avLst/>
          </a:prstGeom>
        </p:spPr>
      </p:pic>
      <p:sp>
        <p:nvSpPr>
          <p:cNvPr id="3" name="文字方塊 2">
            <a:extLst>
              <a:ext uri="{FF2B5EF4-FFF2-40B4-BE49-F238E27FC236}">
                <a16:creationId xmlns:a16="http://schemas.microsoft.com/office/drawing/2014/main" id="{FACDC261-175E-43F8-8CB0-11BBEDE58C52}"/>
              </a:ext>
            </a:extLst>
          </p:cNvPr>
          <p:cNvSpPr txBox="1"/>
          <p:nvPr/>
        </p:nvSpPr>
        <p:spPr>
          <a:xfrm>
            <a:off x="9140538" y="3490340"/>
            <a:ext cx="550151" cy="307777"/>
          </a:xfrm>
          <a:prstGeom prst="rect">
            <a:avLst/>
          </a:prstGeom>
          <a:noFill/>
        </p:spPr>
        <p:txBody>
          <a:bodyPr wrap="none" rtlCol="0">
            <a:spAutoFit/>
          </a:bodyPr>
          <a:lstStyle/>
          <a:p>
            <a:r>
              <a:rPr lang="en-US" altLang="zh-TW" sz="1400" dirty="0">
                <a:sym typeface="Wingdings" panose="05000000000000000000" pitchFamily="2" charset="2"/>
              </a:rPr>
              <a:t>173</a:t>
            </a:r>
            <a:r>
              <a:rPr lang="en-US" altLang="zh-TW" sz="1400" dirty="0"/>
              <a:t>5</a:t>
            </a:r>
            <a:endParaRPr lang="zh-TW" altLang="en-US" sz="1400" dirty="0"/>
          </a:p>
        </p:txBody>
      </p:sp>
      <p:sp>
        <p:nvSpPr>
          <p:cNvPr id="6" name="文字方塊 5">
            <a:extLst>
              <a:ext uri="{FF2B5EF4-FFF2-40B4-BE49-F238E27FC236}">
                <a16:creationId xmlns:a16="http://schemas.microsoft.com/office/drawing/2014/main" id="{2983F54E-5F1C-44A9-B1C4-C3299F441CC2}"/>
              </a:ext>
            </a:extLst>
          </p:cNvPr>
          <p:cNvSpPr txBox="1"/>
          <p:nvPr/>
        </p:nvSpPr>
        <p:spPr>
          <a:xfrm>
            <a:off x="9140538" y="3756968"/>
            <a:ext cx="550151" cy="307777"/>
          </a:xfrm>
          <a:prstGeom prst="rect">
            <a:avLst/>
          </a:prstGeom>
          <a:noFill/>
        </p:spPr>
        <p:txBody>
          <a:bodyPr wrap="none" rtlCol="0">
            <a:spAutoFit/>
          </a:bodyPr>
          <a:lstStyle/>
          <a:p>
            <a:r>
              <a:rPr lang="en-US" altLang="zh-TW" sz="1400" dirty="0">
                <a:sym typeface="Wingdings" panose="05000000000000000000" pitchFamily="2" charset="2"/>
              </a:rPr>
              <a:t>1691</a:t>
            </a:r>
            <a:endParaRPr lang="zh-TW" altLang="en-US" sz="1400" dirty="0"/>
          </a:p>
        </p:txBody>
      </p:sp>
      <p:sp>
        <p:nvSpPr>
          <p:cNvPr id="8" name="文字方塊 7">
            <a:extLst>
              <a:ext uri="{FF2B5EF4-FFF2-40B4-BE49-F238E27FC236}">
                <a16:creationId xmlns:a16="http://schemas.microsoft.com/office/drawing/2014/main" id="{E917EFFD-EDB4-41AA-ACFC-13F838E80E62}"/>
              </a:ext>
            </a:extLst>
          </p:cNvPr>
          <p:cNvSpPr txBox="1"/>
          <p:nvPr/>
        </p:nvSpPr>
        <p:spPr>
          <a:xfrm>
            <a:off x="9140538" y="3110637"/>
            <a:ext cx="550151" cy="307777"/>
          </a:xfrm>
          <a:prstGeom prst="rect">
            <a:avLst/>
          </a:prstGeom>
          <a:noFill/>
        </p:spPr>
        <p:txBody>
          <a:bodyPr wrap="none" rtlCol="0">
            <a:spAutoFit/>
          </a:bodyPr>
          <a:lstStyle/>
          <a:p>
            <a:r>
              <a:rPr lang="en-US" altLang="zh-TW" sz="1400" dirty="0"/>
              <a:t>2219</a:t>
            </a:r>
            <a:endParaRPr lang="zh-TW" altLang="en-US" sz="1400" dirty="0"/>
          </a:p>
        </p:txBody>
      </p:sp>
    </p:spTree>
    <p:extLst>
      <p:ext uri="{BB962C8B-B14F-4D97-AF65-F5344CB8AC3E}">
        <p14:creationId xmlns:p14="http://schemas.microsoft.com/office/powerpoint/2010/main" val="1810613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29A69CC-5F27-B69E-9733-4B2C82A2FD8D}"/>
              </a:ext>
            </a:extLst>
          </p:cNvPr>
          <p:cNvSpPr>
            <a:spLocks noGrp="1"/>
          </p:cNvSpPr>
          <p:nvPr>
            <p:ph type="title"/>
          </p:nvPr>
        </p:nvSpPr>
        <p:spPr>
          <a:xfrm>
            <a:off x="2318158" y="207855"/>
            <a:ext cx="8647918" cy="1002380"/>
          </a:xfrm>
        </p:spPr>
        <p:txBody>
          <a:bodyPr>
            <a:normAutofit fontScale="90000"/>
          </a:bodyPr>
          <a:lstStyle/>
          <a:p>
            <a:r>
              <a:rPr lang="en-US" altLang="zh-TW" dirty="0"/>
              <a:t>Distributions of Abstract Submissions</a:t>
            </a:r>
            <a:endParaRPr lang="zh-TW" altLang="en-US" dirty="0"/>
          </a:p>
        </p:txBody>
      </p:sp>
      <p:pic>
        <p:nvPicPr>
          <p:cNvPr id="3" name="Picture 1">
            <a:extLst>
              <a:ext uri="{FF2B5EF4-FFF2-40B4-BE49-F238E27FC236}">
                <a16:creationId xmlns:a16="http://schemas.microsoft.com/office/drawing/2014/main" id="{4661E7EA-8C7E-E993-7E0D-FC314593BD1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42469" y="1423437"/>
            <a:ext cx="6990555" cy="5069727"/>
          </a:xfrm>
          <a:prstGeom prst="rect">
            <a:avLst/>
          </a:prstGeom>
        </p:spPr>
      </p:pic>
      <p:pic>
        <p:nvPicPr>
          <p:cNvPr id="6" name="Picture 1">
            <a:extLst>
              <a:ext uri="{FF2B5EF4-FFF2-40B4-BE49-F238E27FC236}">
                <a16:creationId xmlns:a16="http://schemas.microsoft.com/office/drawing/2014/main" id="{52BF5F86-09A0-CE5B-7408-0403D95706C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353530" y="1403659"/>
            <a:ext cx="4312213" cy="5089505"/>
          </a:xfrm>
          <a:prstGeom prst="rect">
            <a:avLst/>
          </a:prstGeom>
        </p:spPr>
      </p:pic>
    </p:spTree>
    <p:extLst>
      <p:ext uri="{BB962C8B-B14F-4D97-AF65-F5344CB8AC3E}">
        <p14:creationId xmlns:p14="http://schemas.microsoft.com/office/powerpoint/2010/main" val="2506556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圖片 8">
            <a:extLst>
              <a:ext uri="{FF2B5EF4-FFF2-40B4-BE49-F238E27FC236}">
                <a16:creationId xmlns:a16="http://schemas.microsoft.com/office/drawing/2014/main" id="{75879C40-4110-FD70-7472-EED00FB6BD8F}"/>
              </a:ext>
            </a:extLst>
          </p:cNvPr>
          <p:cNvPicPr>
            <a:picLocks noChangeAspect="1"/>
          </p:cNvPicPr>
          <p:nvPr/>
        </p:nvPicPr>
        <p:blipFill>
          <a:blip r:embed="rId3"/>
          <a:stretch>
            <a:fillRect/>
          </a:stretch>
        </p:blipFill>
        <p:spPr>
          <a:xfrm>
            <a:off x="3987053" y="794255"/>
            <a:ext cx="8204947" cy="5767032"/>
          </a:xfrm>
          <a:prstGeom prst="rect">
            <a:avLst/>
          </a:prstGeom>
        </p:spPr>
      </p:pic>
      <p:sp>
        <p:nvSpPr>
          <p:cNvPr id="11" name="文字方塊 10">
            <a:extLst>
              <a:ext uri="{FF2B5EF4-FFF2-40B4-BE49-F238E27FC236}">
                <a16:creationId xmlns:a16="http://schemas.microsoft.com/office/drawing/2014/main" id="{A1ADF90D-140B-0AF0-35D1-96BB3218B99A}"/>
              </a:ext>
            </a:extLst>
          </p:cNvPr>
          <p:cNvSpPr txBox="1"/>
          <p:nvPr/>
        </p:nvSpPr>
        <p:spPr>
          <a:xfrm>
            <a:off x="315869" y="1543538"/>
            <a:ext cx="3671184" cy="3970318"/>
          </a:xfrm>
          <a:prstGeom prst="rect">
            <a:avLst/>
          </a:prstGeom>
          <a:noFill/>
        </p:spPr>
        <p:txBody>
          <a:bodyPr wrap="square">
            <a:spAutoFit/>
          </a:bodyPr>
          <a:lstStyle/>
          <a:p>
            <a:pPr marL="285750" indent="-285750">
              <a:buFont typeface="Arial" panose="020B0604020202020204" pitchFamily="34" charset="0"/>
              <a:buChar char="•"/>
            </a:pPr>
            <a:r>
              <a:rPr lang="en-US" altLang="zh-TW" b="1" dirty="0"/>
              <a:t>The participation of attendees from the United States and China remains highly uncertain, resulting in some last-minute cancellations and increasing the difficulty of scheduling the program.</a:t>
            </a:r>
          </a:p>
          <a:p>
            <a:pPr marL="285750" indent="-285750">
              <a:buFont typeface="Arial" panose="020B0604020202020204" pitchFamily="34" charset="0"/>
              <a:buChar char="•"/>
            </a:pPr>
            <a:r>
              <a:rPr lang="en-US" altLang="zh-TW" b="1" dirty="0"/>
              <a:t>Due to increased Information security and cybersecurity controls  most institutions, meeting notifications and communications have been restricted, leading to decreased efficiency in email delivery.</a:t>
            </a:r>
            <a:endParaRPr lang="en-US" altLang="zh-TW"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028165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5D07A3D-F156-4197-B97F-A7B3B97F8337}"/>
              </a:ext>
            </a:extLst>
          </p:cNvPr>
          <p:cNvSpPr>
            <a:spLocks noGrp="1"/>
          </p:cNvSpPr>
          <p:nvPr>
            <p:ph type="title"/>
          </p:nvPr>
        </p:nvSpPr>
        <p:spPr/>
        <p:txBody>
          <a:bodyPr/>
          <a:lstStyle/>
          <a:p>
            <a:endParaRPr lang="zh-TW" altLang="en-US"/>
          </a:p>
        </p:txBody>
      </p:sp>
      <p:pic>
        <p:nvPicPr>
          <p:cNvPr id="4" name="圖片 3">
            <a:extLst>
              <a:ext uri="{FF2B5EF4-FFF2-40B4-BE49-F238E27FC236}">
                <a16:creationId xmlns:a16="http://schemas.microsoft.com/office/drawing/2014/main" id="{C4ECBDDB-5678-4898-9068-98587372C1FB}"/>
              </a:ext>
            </a:extLst>
          </p:cNvPr>
          <p:cNvPicPr>
            <a:picLocks noChangeAspect="1"/>
          </p:cNvPicPr>
          <p:nvPr/>
        </p:nvPicPr>
        <p:blipFill>
          <a:blip r:embed="rId3"/>
          <a:stretch>
            <a:fillRect/>
          </a:stretch>
        </p:blipFill>
        <p:spPr>
          <a:xfrm>
            <a:off x="2157430" y="60960"/>
            <a:ext cx="9692394" cy="6858000"/>
          </a:xfrm>
          <a:prstGeom prst="rect">
            <a:avLst/>
          </a:prstGeom>
        </p:spPr>
      </p:pic>
    </p:spTree>
    <p:extLst>
      <p:ext uri="{BB962C8B-B14F-4D97-AF65-F5344CB8AC3E}">
        <p14:creationId xmlns:p14="http://schemas.microsoft.com/office/powerpoint/2010/main" val="2319840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01F95818-218D-45A9-903E-15C29ADBA52C}"/>
              </a:ext>
            </a:extLst>
          </p:cNvPr>
          <p:cNvSpPr>
            <a:spLocks noGrp="1"/>
          </p:cNvSpPr>
          <p:nvPr>
            <p:ph type="title"/>
          </p:nvPr>
        </p:nvSpPr>
        <p:spPr>
          <a:xfrm>
            <a:off x="2159730" y="271451"/>
            <a:ext cx="8211512" cy="946364"/>
          </a:xfrm>
        </p:spPr>
        <p:txBody>
          <a:bodyPr>
            <a:noAutofit/>
          </a:bodyPr>
          <a:lstStyle/>
          <a:p>
            <a:r>
              <a:rPr lang="fr-FR" altLang="zh-TW" dirty="0"/>
              <a:t>Taiwan Host Highlight</a:t>
            </a:r>
            <a:endParaRPr lang="zh-TW" altLang="en-US" dirty="0">
              <a:latin typeface="jf金萱3.1 半糖" panose="020B0600000000000000" pitchFamily="34" charset="-120"/>
              <a:ea typeface="jf金萱3.1 半糖" panose="020B0600000000000000" pitchFamily="34" charset="-120"/>
            </a:endParaRPr>
          </a:p>
        </p:txBody>
      </p:sp>
      <p:pic>
        <p:nvPicPr>
          <p:cNvPr id="57" name="圖片 56">
            <a:extLst>
              <a:ext uri="{FF2B5EF4-FFF2-40B4-BE49-F238E27FC236}">
                <a16:creationId xmlns:a16="http://schemas.microsoft.com/office/drawing/2014/main" id="{4366A1BA-6B28-107A-26D5-5B29CA62852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5200" y="1217815"/>
            <a:ext cx="10100572" cy="6041515"/>
          </a:xfrm>
          <a:prstGeom prst="rect">
            <a:avLst/>
          </a:prstGeom>
        </p:spPr>
      </p:pic>
    </p:spTree>
    <p:extLst>
      <p:ext uri="{BB962C8B-B14F-4D97-AF65-F5344CB8AC3E}">
        <p14:creationId xmlns:p14="http://schemas.microsoft.com/office/powerpoint/2010/main" val="26517928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5276AB2-DCF3-4D45-917E-2409F5416E27}"/>
              </a:ext>
            </a:extLst>
          </p:cNvPr>
          <p:cNvSpPr>
            <a:spLocks noGrp="1"/>
          </p:cNvSpPr>
          <p:nvPr>
            <p:ph type="title"/>
          </p:nvPr>
        </p:nvSpPr>
        <p:spPr/>
        <p:txBody>
          <a:bodyPr/>
          <a:lstStyle/>
          <a:p>
            <a:r>
              <a:rPr lang="en-US" altLang="zh-TW" dirty="0"/>
              <a:t>Oral Presentations</a:t>
            </a:r>
            <a:endParaRPr lang="zh-TW" altLang="en-US" dirty="0"/>
          </a:p>
        </p:txBody>
      </p:sp>
      <p:sp>
        <p:nvSpPr>
          <p:cNvPr id="5" name="文字方塊 4">
            <a:extLst>
              <a:ext uri="{FF2B5EF4-FFF2-40B4-BE49-F238E27FC236}">
                <a16:creationId xmlns:a16="http://schemas.microsoft.com/office/drawing/2014/main" id="{9608AD24-22EA-4920-82FA-6E75DF3F5C2E}"/>
              </a:ext>
            </a:extLst>
          </p:cNvPr>
          <p:cNvSpPr txBox="1"/>
          <p:nvPr/>
        </p:nvSpPr>
        <p:spPr>
          <a:xfrm>
            <a:off x="1019139" y="1031224"/>
            <a:ext cx="4060861" cy="369332"/>
          </a:xfrm>
          <a:prstGeom prst="rect">
            <a:avLst/>
          </a:prstGeom>
          <a:noFill/>
        </p:spPr>
        <p:txBody>
          <a:bodyPr wrap="square">
            <a:spAutoFit/>
          </a:bodyPr>
          <a:lstStyle/>
          <a:p>
            <a:r>
              <a:rPr kumimoji="1" lang="en-US" altLang="zh-TW" dirty="0"/>
              <a:t>Contributed and Invited Orals (90 Talks)</a:t>
            </a:r>
            <a:endParaRPr lang="zh-TW" altLang="en-US" dirty="0"/>
          </a:p>
        </p:txBody>
      </p:sp>
      <p:sp>
        <p:nvSpPr>
          <p:cNvPr id="8" name="文字方塊 7">
            <a:extLst>
              <a:ext uri="{FF2B5EF4-FFF2-40B4-BE49-F238E27FC236}">
                <a16:creationId xmlns:a16="http://schemas.microsoft.com/office/drawing/2014/main" id="{D4C5F485-7370-4CF4-9785-B5764DE55D57}"/>
              </a:ext>
            </a:extLst>
          </p:cNvPr>
          <p:cNvSpPr txBox="1"/>
          <p:nvPr/>
        </p:nvSpPr>
        <p:spPr>
          <a:xfrm>
            <a:off x="7112002" y="1031224"/>
            <a:ext cx="4060861" cy="369332"/>
          </a:xfrm>
          <a:prstGeom prst="rect">
            <a:avLst/>
          </a:prstGeom>
          <a:noFill/>
        </p:spPr>
        <p:txBody>
          <a:bodyPr wrap="square">
            <a:spAutoFit/>
          </a:bodyPr>
          <a:lstStyle/>
          <a:p>
            <a:r>
              <a:rPr kumimoji="1" lang="en-US" altLang="zh-TW" dirty="0"/>
              <a:t>Contributed and Invited Orals (84 Talks)</a:t>
            </a:r>
            <a:endParaRPr lang="zh-TW" altLang="en-US" dirty="0"/>
          </a:p>
        </p:txBody>
      </p:sp>
      <p:pic>
        <p:nvPicPr>
          <p:cNvPr id="11" name="圖片 10">
            <a:extLst>
              <a:ext uri="{FF2B5EF4-FFF2-40B4-BE49-F238E27FC236}">
                <a16:creationId xmlns:a16="http://schemas.microsoft.com/office/drawing/2014/main" id="{FBBCC586-C404-4555-9C05-31339060A3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62925" y="4122142"/>
            <a:ext cx="4375751" cy="2684724"/>
          </a:xfrm>
          <a:prstGeom prst="rect">
            <a:avLst/>
          </a:prstGeom>
        </p:spPr>
      </p:pic>
      <p:pic>
        <p:nvPicPr>
          <p:cNvPr id="13" name="圖片 12">
            <a:extLst>
              <a:ext uri="{FF2B5EF4-FFF2-40B4-BE49-F238E27FC236}">
                <a16:creationId xmlns:a16="http://schemas.microsoft.com/office/drawing/2014/main" id="{105F309D-DA6C-4019-9F7E-6590BCC699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140" y="4119957"/>
            <a:ext cx="4334378" cy="2659340"/>
          </a:xfrm>
          <a:prstGeom prst="rect">
            <a:avLst/>
          </a:prstGeom>
        </p:spPr>
      </p:pic>
      <p:pic>
        <p:nvPicPr>
          <p:cNvPr id="14" name="圖片 13">
            <a:extLst>
              <a:ext uri="{FF2B5EF4-FFF2-40B4-BE49-F238E27FC236}">
                <a16:creationId xmlns:a16="http://schemas.microsoft.com/office/drawing/2014/main" id="{C103DE0F-3F17-4FCD-B216-D725B0B8280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62925" y="1421431"/>
            <a:ext cx="4375751" cy="2624287"/>
          </a:xfrm>
          <a:prstGeom prst="rect">
            <a:avLst/>
          </a:prstGeom>
        </p:spPr>
      </p:pic>
      <p:pic>
        <p:nvPicPr>
          <p:cNvPr id="15" name="圖片 14">
            <a:extLst>
              <a:ext uri="{FF2B5EF4-FFF2-40B4-BE49-F238E27FC236}">
                <a16:creationId xmlns:a16="http://schemas.microsoft.com/office/drawing/2014/main" id="{E2FA48F9-5FCC-41C9-80B8-F1574EB6BBC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5140" y="1446244"/>
            <a:ext cx="4334378" cy="2599474"/>
          </a:xfrm>
          <a:prstGeom prst="rect">
            <a:avLst/>
          </a:prstGeom>
        </p:spPr>
      </p:pic>
      <p:sp>
        <p:nvSpPr>
          <p:cNvPr id="16" name="箭號: 向右 15">
            <a:extLst>
              <a:ext uri="{FF2B5EF4-FFF2-40B4-BE49-F238E27FC236}">
                <a16:creationId xmlns:a16="http://schemas.microsoft.com/office/drawing/2014/main" id="{938D0AED-588B-40E9-91B7-15DDEA1928A5}"/>
              </a:ext>
            </a:extLst>
          </p:cNvPr>
          <p:cNvSpPr/>
          <p:nvPr/>
        </p:nvSpPr>
        <p:spPr>
          <a:xfrm>
            <a:off x="5368381" y="3274404"/>
            <a:ext cx="995680" cy="15426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1423234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C884EFF6-CBB2-4E7B-AAC7-7BE08F3F5185}"/>
              </a:ext>
            </a:extLst>
          </p:cNvPr>
          <p:cNvSpPr>
            <a:spLocks noGrp="1"/>
          </p:cNvSpPr>
          <p:nvPr>
            <p:ph type="title"/>
          </p:nvPr>
        </p:nvSpPr>
        <p:spPr>
          <a:xfrm>
            <a:off x="266272" y="4948631"/>
            <a:ext cx="6655586" cy="1438554"/>
          </a:xfrm>
        </p:spPr>
        <p:txBody>
          <a:bodyPr>
            <a:noAutofit/>
          </a:bodyPr>
          <a:lstStyle/>
          <a:p>
            <a:pPr algn="ctr"/>
            <a:r>
              <a:rPr lang="en-US" altLang="zh-TW" dirty="0">
                <a:latin typeface="Cascadia Mono" panose="020B0609020000020004" pitchFamily="49" charset="0"/>
                <a:ea typeface="Cascadia Mono" panose="020B0609020000020004" pitchFamily="49" charset="0"/>
                <a:cs typeface="Cascadia Mono" panose="020B0609020000020004" pitchFamily="49" charset="0"/>
              </a:rPr>
              <a:t>IPAC’25</a:t>
            </a:r>
            <a:br>
              <a:rPr lang="en-US" altLang="zh-TW" sz="3200" dirty="0">
                <a:latin typeface="Cascadia Mono" panose="020B0609020000020004" pitchFamily="49" charset="0"/>
                <a:ea typeface="Cascadia Mono" panose="020B0609020000020004" pitchFamily="49" charset="0"/>
                <a:cs typeface="Cascadia Mono" panose="020B0609020000020004" pitchFamily="49" charset="0"/>
              </a:rPr>
            </a:br>
            <a:r>
              <a:rPr lang="en-US" altLang="zh-TW" sz="2800" dirty="0">
                <a:latin typeface="Cascadia Mono" panose="020B0609020000020004" pitchFamily="49" charset="0"/>
                <a:ea typeface="Cascadia Mono" panose="020B0609020000020004" pitchFamily="49" charset="0"/>
                <a:cs typeface="Cascadia Mono" panose="020B0609020000020004" pitchFamily="49" charset="0"/>
              </a:rPr>
              <a:t>Taipei International Convention center</a:t>
            </a:r>
            <a:r>
              <a:rPr lang="zh-TW" altLang="en-US" sz="2800" dirty="0">
                <a:latin typeface="Cascadia Mono" panose="020B0609020000020004" pitchFamily="49" charset="0"/>
                <a:ea typeface="隨筆Touch Regular" panose="020F0400000000000000" pitchFamily="34" charset="-120"/>
                <a:cs typeface="Cascadia Mono" panose="020B0609020000020004" pitchFamily="49" charset="0"/>
              </a:rPr>
              <a:t> </a:t>
            </a:r>
            <a:r>
              <a:rPr lang="en-US" altLang="zh-TW" sz="2800" dirty="0">
                <a:latin typeface="Cascadia Mono" panose="020B0609020000020004" pitchFamily="49" charset="0"/>
                <a:ea typeface="Cascadia Mono" panose="020B0609020000020004" pitchFamily="49" charset="0"/>
                <a:cs typeface="Cascadia Mono" panose="020B0609020000020004" pitchFamily="49" charset="0"/>
              </a:rPr>
              <a:t>&amp;</a:t>
            </a:r>
            <a:r>
              <a:rPr lang="zh-TW" altLang="en-US" sz="2800" dirty="0">
                <a:latin typeface="Cascadia Mono" panose="020B0609020000020004" pitchFamily="49" charset="0"/>
                <a:ea typeface="隨筆Touch Regular" panose="020F0400000000000000" pitchFamily="34" charset="-120"/>
                <a:cs typeface="Cascadia Mono" panose="020B0609020000020004" pitchFamily="49" charset="0"/>
              </a:rPr>
              <a:t> </a:t>
            </a:r>
            <a:r>
              <a:rPr lang="en-US" altLang="zh-TW" sz="2800" dirty="0">
                <a:latin typeface="Cascadia Mono" panose="020B0609020000020004" pitchFamily="49" charset="0"/>
                <a:ea typeface="Cascadia Mono" panose="020B0609020000020004" pitchFamily="49" charset="0"/>
                <a:cs typeface="Cascadia Mono" panose="020B0609020000020004" pitchFamily="49" charset="0"/>
              </a:rPr>
              <a:t>Taipei World Trade Center</a:t>
            </a:r>
            <a:r>
              <a:rPr lang="zh-TW" altLang="en-US" sz="2800" dirty="0">
                <a:latin typeface="Cascadia Mono" panose="020B0609020000020004" pitchFamily="49" charset="0"/>
                <a:cs typeface="Cascadia Mono" panose="020B0609020000020004" pitchFamily="49" charset="0"/>
              </a:rPr>
              <a:t> </a:t>
            </a:r>
            <a:r>
              <a:rPr lang="zh-TW" altLang="en-US" sz="2800" i="1" dirty="0">
                <a:latin typeface="Cascadia Mono" panose="020B0609020000020004" pitchFamily="49" charset="0"/>
                <a:cs typeface="Cascadia Mono" panose="020B0609020000020004" pitchFamily="49" charset="0"/>
              </a:rPr>
              <a:t>！</a:t>
            </a:r>
          </a:p>
        </p:txBody>
      </p:sp>
      <p:pic>
        <p:nvPicPr>
          <p:cNvPr id="5" name="圖片 4">
            <a:extLst>
              <a:ext uri="{FF2B5EF4-FFF2-40B4-BE49-F238E27FC236}">
                <a16:creationId xmlns:a16="http://schemas.microsoft.com/office/drawing/2014/main" id="{1D6E1015-4D11-41A3-BF6E-196ABF06964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3396" y="242431"/>
            <a:ext cx="6421513" cy="42833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圖片 13">
            <a:extLst>
              <a:ext uri="{FF2B5EF4-FFF2-40B4-BE49-F238E27FC236}">
                <a16:creationId xmlns:a16="http://schemas.microsoft.com/office/drawing/2014/main" id="{870086DD-D37B-4606-A308-2F5220E343EB}"/>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81023">
            <a:off x="6815545" y="-95324"/>
            <a:ext cx="5123316" cy="35450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圖片 3">
            <a:extLst>
              <a:ext uri="{FF2B5EF4-FFF2-40B4-BE49-F238E27FC236}">
                <a16:creationId xmlns:a16="http://schemas.microsoft.com/office/drawing/2014/main" id="{DEE2D7B2-F9CB-4C02-9C96-BF0210F30809}"/>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rot="21202784">
            <a:off x="7298538" y="3037239"/>
            <a:ext cx="4712837" cy="34060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13016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32">
            <a:extLst>
              <a:ext uri="{FF2B5EF4-FFF2-40B4-BE49-F238E27FC236}">
                <a16:creationId xmlns:a16="http://schemas.microsoft.com/office/drawing/2014/main" id="{56DF42BB-1E16-FD1A-35B2-401C4FD5397D}"/>
              </a:ext>
            </a:extLst>
          </p:cNvPr>
          <p:cNvSpPr>
            <a:spLocks noChangeArrowheads="1"/>
          </p:cNvSpPr>
          <p:nvPr/>
        </p:nvSpPr>
        <p:spPr bwMode="auto">
          <a:xfrm>
            <a:off x="8877324" y="-2275724"/>
            <a:ext cx="2997937" cy="92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新細明體" panose="02020500000000000000" pitchFamily="18" charset="-120"/>
              </a:defRPr>
            </a:lvl1pPr>
            <a:lvl2pPr marL="742950" indent="-285750">
              <a:spcBef>
                <a:spcPct val="20000"/>
              </a:spcBef>
              <a:buChar char="–"/>
              <a:defRPr kumimoji="1" sz="2800">
                <a:solidFill>
                  <a:schemeClr val="tx1"/>
                </a:solidFill>
                <a:latin typeface="Arial" panose="020B0604020202020204" pitchFamily="34" charset="0"/>
                <a:ea typeface="新細明體" panose="02020500000000000000" pitchFamily="18"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algn="ctr">
              <a:spcBef>
                <a:spcPct val="0"/>
              </a:spcBef>
              <a:buFontTx/>
              <a:buNone/>
            </a:pPr>
            <a:r>
              <a:rPr lang="en-US" altLang="zh-TW" sz="1600" b="1" dirty="0">
                <a:latin typeface="Fredoka Medium" pitchFamily="2" charset="-79"/>
                <a:ea typeface="jf open 粉圓 1.1" panose="020F0500000000000000" pitchFamily="34" charset="-120"/>
                <a:cs typeface="Fredoka Medium" pitchFamily="2" charset="-79"/>
              </a:rPr>
              <a:t>Hall A</a:t>
            </a:r>
            <a:r>
              <a:rPr lang="zh-TW" altLang="en-US" sz="1600" b="1" dirty="0">
                <a:latin typeface="Fredoka Medium" pitchFamily="2" charset="-79"/>
                <a:ea typeface="jf open 粉圓 1.1" panose="020F0500000000000000" pitchFamily="34" charset="-120"/>
                <a:cs typeface="Fredoka Medium" pitchFamily="2" charset="-79"/>
              </a:rPr>
              <a:t> </a:t>
            </a:r>
            <a:r>
              <a:rPr lang="en-US" altLang="zh-TW" sz="1600" b="1" dirty="0">
                <a:latin typeface="Fredoka Medium" pitchFamily="2" charset="-79"/>
                <a:ea typeface="jf open 粉圓 1.1" panose="020F0500000000000000" pitchFamily="34" charset="-120"/>
                <a:cs typeface="Fredoka Medium" pitchFamily="2" charset="-79"/>
              </a:rPr>
              <a:t>–</a:t>
            </a:r>
            <a:r>
              <a:rPr lang="zh-TW" altLang="en-US" sz="1600" b="1" dirty="0">
                <a:latin typeface="Fredoka Medium" pitchFamily="2" charset="-79"/>
                <a:ea typeface="jf open 粉圓 1.1" panose="020F0500000000000000" pitchFamily="34" charset="-120"/>
                <a:cs typeface="Fredoka Medium" pitchFamily="2" charset="-79"/>
              </a:rPr>
              <a:t> </a:t>
            </a:r>
            <a:r>
              <a:rPr lang="en-US" altLang="zh-TW" sz="1600" b="1" dirty="0">
                <a:latin typeface="Fredoka Medium" pitchFamily="2" charset="-79"/>
                <a:ea typeface="jf open 粉圓 1.1" panose="020F0500000000000000" pitchFamily="34" charset="-120"/>
                <a:cs typeface="Fredoka Medium" pitchFamily="2" charset="-79"/>
              </a:rPr>
              <a:t>1</a:t>
            </a:r>
            <a:r>
              <a:rPr lang="en-US" altLang="zh-TW" sz="1600" b="1" baseline="30000" dirty="0">
                <a:latin typeface="Fredoka Medium" pitchFamily="2" charset="-79"/>
                <a:ea typeface="jf open 粉圓 1.1" panose="020F0500000000000000" pitchFamily="34" charset="-120"/>
                <a:cs typeface="Fredoka Medium" pitchFamily="2" charset="-79"/>
              </a:rPr>
              <a:t>st</a:t>
            </a:r>
            <a:r>
              <a:rPr lang="en-US" altLang="zh-TW" sz="1600" b="1" dirty="0">
                <a:latin typeface="Fredoka Medium" pitchFamily="2" charset="-79"/>
                <a:ea typeface="jf open 粉圓 1.1" panose="020F0500000000000000" pitchFamily="34" charset="-120"/>
                <a:cs typeface="Fredoka Medium" pitchFamily="2" charset="-79"/>
              </a:rPr>
              <a:t> Floor</a:t>
            </a:r>
          </a:p>
          <a:p>
            <a:pPr>
              <a:buNone/>
            </a:pPr>
            <a:r>
              <a:rPr lang="en-US" altLang="zh-TW" sz="1600" b="1" dirty="0">
                <a:latin typeface="Fredoka Medium" pitchFamily="2" charset="-79"/>
                <a:ea typeface="jf open 粉圓 1.1" panose="020F0500000000000000" pitchFamily="34" charset="-120"/>
                <a:cs typeface="Fredoka Medium" pitchFamily="2" charset="-79"/>
              </a:rPr>
              <a:t>Parallel session</a:t>
            </a:r>
            <a:r>
              <a:rPr lang="zh-TW" altLang="en-US" sz="1600" b="1" dirty="0">
                <a:latin typeface="Fredoka Medium" pitchFamily="2" charset="-79"/>
                <a:ea typeface="jf open 粉圓 1.1" panose="020F0500000000000000" pitchFamily="34" charset="-120"/>
                <a:cs typeface="Fredoka Medium" pitchFamily="2" charset="-79"/>
              </a:rPr>
              <a:t> </a:t>
            </a:r>
            <a:endParaRPr lang="en-US" altLang="zh-TW" sz="1600" b="1" dirty="0">
              <a:solidFill>
                <a:schemeClr val="tx1">
                  <a:lumMod val="95000"/>
                  <a:lumOff val="5000"/>
                </a:schemeClr>
              </a:solidFill>
              <a:latin typeface="Fredoka Medium" pitchFamily="2" charset="-79"/>
              <a:ea typeface="jf open 粉圓 1.1" panose="020F0500000000000000" pitchFamily="34" charset="-120"/>
              <a:cs typeface="Fredoka Medium" pitchFamily="2" charset="-79"/>
            </a:endParaRPr>
          </a:p>
          <a:p>
            <a:pPr>
              <a:buNone/>
            </a:pPr>
            <a:r>
              <a:rPr lang="en-US" altLang="zh-TW" sz="1600" b="1" dirty="0">
                <a:solidFill>
                  <a:schemeClr val="tx1">
                    <a:lumMod val="95000"/>
                    <a:lumOff val="5000"/>
                  </a:schemeClr>
                </a:solidFill>
                <a:latin typeface="Fredoka Medium" pitchFamily="2" charset="-79"/>
                <a:cs typeface="Fredoka Medium" pitchFamily="2" charset="-79"/>
              </a:rPr>
              <a:t>Closing and Award Ceremony</a:t>
            </a:r>
            <a:endParaRPr lang="zh-TW" altLang="en-US" sz="1600" b="1" dirty="0">
              <a:latin typeface="Fredoka Medium" pitchFamily="2" charset="-79"/>
              <a:ea typeface="jf open 粉圓 1.1" panose="020F0500000000000000" pitchFamily="34" charset="-120"/>
              <a:cs typeface="Fredoka Medium" pitchFamily="2" charset="-79"/>
            </a:endParaRPr>
          </a:p>
        </p:txBody>
      </p:sp>
      <p:sp>
        <p:nvSpPr>
          <p:cNvPr id="25" name="標題 24">
            <a:extLst>
              <a:ext uri="{FF2B5EF4-FFF2-40B4-BE49-F238E27FC236}">
                <a16:creationId xmlns:a16="http://schemas.microsoft.com/office/drawing/2014/main" id="{6574B2B3-5FAE-585D-2D79-F7D3AF750359}"/>
              </a:ext>
            </a:extLst>
          </p:cNvPr>
          <p:cNvSpPr>
            <a:spLocks noGrp="1"/>
          </p:cNvSpPr>
          <p:nvPr>
            <p:ph type="title"/>
          </p:nvPr>
        </p:nvSpPr>
        <p:spPr/>
        <p:txBody>
          <a:bodyPr>
            <a:normAutofit/>
          </a:bodyPr>
          <a:lstStyle/>
          <a:p>
            <a:r>
              <a:rPr lang="en-US" altLang="zh-TW" dirty="0"/>
              <a:t>Participant Statistics</a:t>
            </a:r>
            <a:endParaRPr lang="zh-TW" altLang="en-US" dirty="0"/>
          </a:p>
        </p:txBody>
      </p:sp>
      <p:graphicFrame>
        <p:nvGraphicFramePr>
          <p:cNvPr id="30" name="Table 2">
            <a:extLst>
              <a:ext uri="{FF2B5EF4-FFF2-40B4-BE49-F238E27FC236}">
                <a16:creationId xmlns:a16="http://schemas.microsoft.com/office/drawing/2014/main" id="{FD33DBD5-DC95-E478-C782-08627BD705F9}"/>
              </a:ext>
            </a:extLst>
          </p:cNvPr>
          <p:cNvGraphicFramePr>
            <a:graphicFrameLocks noGrp="1"/>
          </p:cNvGraphicFramePr>
          <p:nvPr>
            <p:ph idx="1"/>
            <p:extLst>
              <p:ext uri="{D42A27DB-BD31-4B8C-83A1-F6EECF244321}">
                <p14:modId xmlns:p14="http://schemas.microsoft.com/office/powerpoint/2010/main" val="3240804038"/>
              </p:ext>
            </p:extLst>
          </p:nvPr>
        </p:nvGraphicFramePr>
        <p:xfrm>
          <a:off x="687163" y="2708606"/>
          <a:ext cx="6229049" cy="3241792"/>
        </p:xfrm>
        <a:graphic>
          <a:graphicData uri="http://schemas.openxmlformats.org/drawingml/2006/table">
            <a:tbl>
              <a:tblPr firstRow="1" bandRow="1">
                <a:tableStyleId>{72833802-FEF1-4C79-8D5D-14CF1EAF98D9}</a:tableStyleId>
              </a:tblPr>
              <a:tblGrid>
                <a:gridCol w="4472138">
                  <a:extLst>
                    <a:ext uri="{9D8B030D-6E8A-4147-A177-3AD203B41FA5}">
                      <a16:colId xmlns:a16="http://schemas.microsoft.com/office/drawing/2014/main" val="3344227637"/>
                    </a:ext>
                  </a:extLst>
                </a:gridCol>
                <a:gridCol w="1756911">
                  <a:extLst>
                    <a:ext uri="{9D8B030D-6E8A-4147-A177-3AD203B41FA5}">
                      <a16:colId xmlns:a16="http://schemas.microsoft.com/office/drawing/2014/main" val="185061001"/>
                    </a:ext>
                  </a:extLst>
                </a:gridCol>
              </a:tblGrid>
              <a:tr h="405224">
                <a:tc>
                  <a:txBody>
                    <a:bodyPr/>
                    <a:lstStyle/>
                    <a:p>
                      <a:r>
                        <a:rPr lang="en-GB" sz="1400" dirty="0"/>
                        <a:t>REGISTERED PARTICIPANTS</a:t>
                      </a:r>
                    </a:p>
                  </a:txBody>
                  <a:tcPr>
                    <a:solidFill>
                      <a:srgbClr val="385723"/>
                    </a:solidFill>
                  </a:tcPr>
                </a:tc>
                <a:tc>
                  <a:txBody>
                    <a:bodyPr/>
                    <a:lstStyle/>
                    <a:p>
                      <a:pPr algn="ctr"/>
                      <a:r>
                        <a:rPr lang="en-US" altLang="zh-TW" sz="1400" dirty="0"/>
                        <a:t>1000</a:t>
                      </a:r>
                      <a:endParaRPr lang="en-GB" sz="1400" dirty="0"/>
                    </a:p>
                  </a:txBody>
                  <a:tcPr>
                    <a:solidFill>
                      <a:srgbClr val="385723"/>
                    </a:solidFill>
                  </a:tcPr>
                </a:tc>
                <a:extLst>
                  <a:ext uri="{0D108BD9-81ED-4DB2-BD59-A6C34878D82A}">
                    <a16:rowId xmlns:a16="http://schemas.microsoft.com/office/drawing/2014/main" val="3023185843"/>
                  </a:ext>
                </a:extLst>
              </a:tr>
              <a:tr h="405224">
                <a:tc>
                  <a:txBody>
                    <a:bodyPr/>
                    <a:lstStyle/>
                    <a:p>
                      <a:r>
                        <a:rPr lang="en-GB" sz="1400" dirty="0"/>
                        <a:t>Granted students</a:t>
                      </a:r>
                    </a:p>
                  </a:txBody>
                  <a:tcPr/>
                </a:tc>
                <a:tc>
                  <a:txBody>
                    <a:bodyPr/>
                    <a:lstStyle/>
                    <a:p>
                      <a:pPr algn="ctr"/>
                      <a:r>
                        <a:rPr lang="en-US" altLang="zh-TW" sz="1400" dirty="0"/>
                        <a:t>79</a:t>
                      </a:r>
                      <a:endParaRPr lang="en-GB" sz="1400" dirty="0"/>
                    </a:p>
                  </a:txBody>
                  <a:tcPr/>
                </a:tc>
                <a:extLst>
                  <a:ext uri="{0D108BD9-81ED-4DB2-BD59-A6C34878D82A}">
                    <a16:rowId xmlns:a16="http://schemas.microsoft.com/office/drawing/2014/main" val="1887973703"/>
                  </a:ext>
                </a:extLst>
              </a:tr>
              <a:tr h="405224">
                <a:tc>
                  <a:txBody>
                    <a:bodyPr/>
                    <a:lstStyle/>
                    <a:p>
                      <a:r>
                        <a:rPr lang="en-GB" sz="1400" dirty="0"/>
                        <a:t>Students- paying</a:t>
                      </a:r>
                    </a:p>
                  </a:txBody>
                  <a:tcPr/>
                </a:tc>
                <a:tc>
                  <a:txBody>
                    <a:bodyPr/>
                    <a:lstStyle/>
                    <a:p>
                      <a:pPr algn="ctr"/>
                      <a:r>
                        <a:rPr lang="en-US" altLang="zh-TW" sz="1400" dirty="0"/>
                        <a:t>91</a:t>
                      </a:r>
                      <a:endParaRPr lang="en-GB" sz="1400" dirty="0"/>
                    </a:p>
                  </a:txBody>
                  <a:tcPr/>
                </a:tc>
                <a:extLst>
                  <a:ext uri="{0D108BD9-81ED-4DB2-BD59-A6C34878D82A}">
                    <a16:rowId xmlns:a16="http://schemas.microsoft.com/office/drawing/2014/main" val="2967757080"/>
                  </a:ext>
                </a:extLst>
              </a:tr>
              <a:tr h="405224">
                <a:tc>
                  <a:txBody>
                    <a:bodyPr/>
                    <a:lstStyle/>
                    <a:p>
                      <a:r>
                        <a:rPr lang="en-GB" sz="1400" dirty="0"/>
                        <a:t>Participants</a:t>
                      </a:r>
                    </a:p>
                  </a:txBody>
                  <a:tcPr/>
                </a:tc>
                <a:tc>
                  <a:txBody>
                    <a:bodyPr/>
                    <a:lstStyle/>
                    <a:p>
                      <a:pPr algn="ctr"/>
                      <a:r>
                        <a:rPr lang="en-US" altLang="zh-TW" sz="1400" dirty="0"/>
                        <a:t>607</a:t>
                      </a:r>
                      <a:endParaRPr lang="en-GB" sz="1400" dirty="0"/>
                    </a:p>
                  </a:txBody>
                  <a:tcPr/>
                </a:tc>
                <a:extLst>
                  <a:ext uri="{0D108BD9-81ED-4DB2-BD59-A6C34878D82A}">
                    <a16:rowId xmlns:a16="http://schemas.microsoft.com/office/drawing/2014/main" val="1397153914"/>
                  </a:ext>
                </a:extLst>
              </a:tr>
              <a:tr h="405224">
                <a:tc>
                  <a:txBody>
                    <a:bodyPr/>
                    <a:lstStyle/>
                    <a:p>
                      <a:r>
                        <a:rPr lang="en-GB" sz="1400" b="0" dirty="0"/>
                        <a:t>LOC and </a:t>
                      </a:r>
                      <a:r>
                        <a:rPr lang="en-GB" sz="1400" b="0" dirty="0" err="1"/>
                        <a:t>JACoW</a:t>
                      </a:r>
                      <a:endParaRPr lang="en-GB" sz="1400" b="0" dirty="0"/>
                    </a:p>
                  </a:txBody>
                  <a:tcPr/>
                </a:tc>
                <a:tc>
                  <a:txBody>
                    <a:bodyPr/>
                    <a:lstStyle/>
                    <a:p>
                      <a:pPr algn="ctr"/>
                      <a:r>
                        <a:rPr lang="en-US" altLang="zh-TW" sz="1400" b="0" dirty="0"/>
                        <a:t>36+27</a:t>
                      </a:r>
                      <a:endParaRPr lang="en-GB" sz="1400" b="0" dirty="0"/>
                    </a:p>
                  </a:txBody>
                  <a:tcPr/>
                </a:tc>
                <a:extLst>
                  <a:ext uri="{0D108BD9-81ED-4DB2-BD59-A6C34878D82A}">
                    <a16:rowId xmlns:a16="http://schemas.microsoft.com/office/drawing/2014/main" val="2109374686"/>
                  </a:ext>
                </a:extLst>
              </a:tr>
              <a:tr h="405224">
                <a:tc>
                  <a:txBody>
                    <a:bodyPr/>
                    <a:lstStyle/>
                    <a:p>
                      <a:r>
                        <a:rPr lang="en-GB" sz="1400" b="0" dirty="0"/>
                        <a:t>Exhibitors  (included in booth fee)</a:t>
                      </a:r>
                    </a:p>
                  </a:txBody>
                  <a:tcPr/>
                </a:tc>
                <a:tc>
                  <a:txBody>
                    <a:bodyPr/>
                    <a:lstStyle/>
                    <a:p>
                      <a:pPr algn="ctr"/>
                      <a:r>
                        <a:rPr lang="en-US" altLang="zh-TW" sz="1400" b="0" dirty="0"/>
                        <a:t>129</a:t>
                      </a:r>
                      <a:endParaRPr lang="en-GB" sz="1400" b="0" dirty="0"/>
                    </a:p>
                  </a:txBody>
                  <a:tcPr/>
                </a:tc>
                <a:extLst>
                  <a:ext uri="{0D108BD9-81ED-4DB2-BD59-A6C34878D82A}">
                    <a16:rowId xmlns:a16="http://schemas.microsoft.com/office/drawing/2014/main" val="64467171"/>
                  </a:ext>
                </a:extLst>
              </a:tr>
              <a:tr h="405224">
                <a:tc>
                  <a:txBody>
                    <a:bodyPr/>
                    <a:lstStyle/>
                    <a:p>
                      <a:r>
                        <a:rPr lang="en-GB" sz="1400" b="0" dirty="0"/>
                        <a:t>Exhibitors extra pass</a:t>
                      </a:r>
                    </a:p>
                  </a:txBody>
                  <a:tcPr/>
                </a:tc>
                <a:tc>
                  <a:txBody>
                    <a:bodyPr/>
                    <a:lstStyle/>
                    <a:p>
                      <a:pPr algn="ctr"/>
                      <a:r>
                        <a:rPr lang="en-US" altLang="zh-TW" sz="1400" b="0" dirty="0"/>
                        <a:t>10</a:t>
                      </a:r>
                      <a:endParaRPr lang="en-GB" sz="1400" b="0" dirty="0"/>
                    </a:p>
                  </a:txBody>
                  <a:tcPr/>
                </a:tc>
                <a:extLst>
                  <a:ext uri="{0D108BD9-81ED-4DB2-BD59-A6C34878D82A}">
                    <a16:rowId xmlns:a16="http://schemas.microsoft.com/office/drawing/2014/main" val="3605247976"/>
                  </a:ext>
                </a:extLst>
              </a:tr>
              <a:tr h="405224">
                <a:tc>
                  <a:txBody>
                    <a:bodyPr/>
                    <a:lstStyle/>
                    <a:p>
                      <a:r>
                        <a:rPr lang="en-US" altLang="zh-TW" sz="1400" b="0" dirty="0"/>
                        <a:t>Accompany</a:t>
                      </a:r>
                      <a:endParaRPr lang="en-GB" sz="1400" b="0" dirty="0"/>
                    </a:p>
                  </a:txBody>
                  <a:tcPr/>
                </a:tc>
                <a:tc>
                  <a:txBody>
                    <a:bodyPr/>
                    <a:lstStyle/>
                    <a:p>
                      <a:pPr algn="ctr"/>
                      <a:r>
                        <a:rPr lang="en-GB" sz="1400" b="0" dirty="0"/>
                        <a:t>19</a:t>
                      </a:r>
                    </a:p>
                  </a:txBody>
                  <a:tcPr/>
                </a:tc>
                <a:extLst>
                  <a:ext uri="{0D108BD9-81ED-4DB2-BD59-A6C34878D82A}">
                    <a16:rowId xmlns:a16="http://schemas.microsoft.com/office/drawing/2014/main" val="4094011639"/>
                  </a:ext>
                </a:extLst>
              </a:tr>
            </a:tbl>
          </a:graphicData>
        </a:graphic>
      </p:graphicFrame>
      <p:sp>
        <p:nvSpPr>
          <p:cNvPr id="5" name="文字方塊 4">
            <a:extLst>
              <a:ext uri="{FF2B5EF4-FFF2-40B4-BE49-F238E27FC236}">
                <a16:creationId xmlns:a16="http://schemas.microsoft.com/office/drawing/2014/main" id="{67CCB956-A7D6-41B9-A75F-3753156F6487}"/>
              </a:ext>
            </a:extLst>
          </p:cNvPr>
          <p:cNvSpPr txBox="1"/>
          <p:nvPr/>
        </p:nvSpPr>
        <p:spPr>
          <a:xfrm>
            <a:off x="687163" y="1443994"/>
            <a:ext cx="7447345" cy="769441"/>
          </a:xfrm>
          <a:prstGeom prst="rect">
            <a:avLst/>
          </a:prstGeom>
          <a:noFill/>
        </p:spPr>
        <p:txBody>
          <a:bodyPr wrap="square">
            <a:spAutoFit/>
          </a:bodyPr>
          <a:lstStyle/>
          <a:p>
            <a:r>
              <a:rPr lang="en-US" altLang="zh-TW" sz="2200" dirty="0"/>
              <a:t>Over 1,000 participants from 37 countries, including around 900 international and 100 domestic attendees.</a:t>
            </a:r>
            <a:endParaRPr lang="zh-TW" altLang="en-US" sz="2200" dirty="0">
              <a:latin typeface="jf金萱3.1 三分糖" panose="020B0400000000000000" pitchFamily="34" charset="-120"/>
              <a:ea typeface="jf金萱3.1 三分糖" panose="020B0400000000000000" pitchFamily="34" charset="-120"/>
            </a:endParaRPr>
          </a:p>
        </p:txBody>
      </p:sp>
      <p:graphicFrame>
        <p:nvGraphicFramePr>
          <p:cNvPr id="9" name="Table 2">
            <a:extLst>
              <a:ext uri="{FF2B5EF4-FFF2-40B4-BE49-F238E27FC236}">
                <a16:creationId xmlns:a16="http://schemas.microsoft.com/office/drawing/2014/main" id="{2515F6D8-15D1-469F-864B-737459C30315}"/>
              </a:ext>
            </a:extLst>
          </p:cNvPr>
          <p:cNvGraphicFramePr>
            <a:graphicFrameLocks/>
          </p:cNvGraphicFramePr>
          <p:nvPr>
            <p:extLst>
              <p:ext uri="{D42A27DB-BD31-4B8C-83A1-F6EECF244321}">
                <p14:modId xmlns:p14="http://schemas.microsoft.com/office/powerpoint/2010/main" val="1131357872"/>
              </p:ext>
            </p:extLst>
          </p:nvPr>
        </p:nvGraphicFramePr>
        <p:xfrm>
          <a:off x="7328917" y="4096198"/>
          <a:ext cx="4719614" cy="1854200"/>
        </p:xfrm>
        <a:graphic>
          <a:graphicData uri="http://schemas.openxmlformats.org/drawingml/2006/table">
            <a:tbl>
              <a:tblPr firstRow="1" bandRow="1">
                <a:tableStyleId>{72833802-FEF1-4C79-8D5D-14CF1EAF98D9}</a:tableStyleId>
              </a:tblPr>
              <a:tblGrid>
                <a:gridCol w="2642984">
                  <a:extLst>
                    <a:ext uri="{9D8B030D-6E8A-4147-A177-3AD203B41FA5}">
                      <a16:colId xmlns:a16="http://schemas.microsoft.com/office/drawing/2014/main" val="3344227637"/>
                    </a:ext>
                  </a:extLst>
                </a:gridCol>
                <a:gridCol w="1038315">
                  <a:extLst>
                    <a:ext uri="{9D8B030D-6E8A-4147-A177-3AD203B41FA5}">
                      <a16:colId xmlns:a16="http://schemas.microsoft.com/office/drawing/2014/main" val="2680783681"/>
                    </a:ext>
                  </a:extLst>
                </a:gridCol>
                <a:gridCol w="1038315">
                  <a:extLst>
                    <a:ext uri="{9D8B030D-6E8A-4147-A177-3AD203B41FA5}">
                      <a16:colId xmlns:a16="http://schemas.microsoft.com/office/drawing/2014/main" val="185061001"/>
                    </a:ext>
                  </a:extLst>
                </a:gridCol>
              </a:tblGrid>
              <a:tr h="370840">
                <a:tc>
                  <a:txBody>
                    <a:bodyPr/>
                    <a:lstStyle/>
                    <a:p>
                      <a:r>
                        <a:rPr lang="en-GB" sz="1400" dirty="0"/>
                        <a:t>REGISTERED PARTICIPANTS</a:t>
                      </a:r>
                    </a:p>
                  </a:txBody>
                  <a:tcPr>
                    <a:solidFill>
                      <a:srgbClr val="385723"/>
                    </a:solidFill>
                  </a:tcPr>
                </a:tc>
                <a:tc>
                  <a:txBody>
                    <a:bodyPr/>
                    <a:lstStyle/>
                    <a:p>
                      <a:pPr algn="ctr"/>
                      <a:r>
                        <a:rPr lang="en-GB" sz="1400" dirty="0"/>
                        <a:t>TOTAL</a:t>
                      </a:r>
                    </a:p>
                  </a:txBody>
                  <a:tcPr>
                    <a:solidFill>
                      <a:srgbClr val="385723"/>
                    </a:solidFill>
                  </a:tcPr>
                </a:tc>
                <a:tc>
                  <a:txBody>
                    <a:bodyPr/>
                    <a:lstStyle/>
                    <a:p>
                      <a:pPr algn="ctr"/>
                      <a:r>
                        <a:rPr lang="en-US" altLang="zh-TW" sz="1400" dirty="0"/>
                        <a:t>1000</a:t>
                      </a:r>
                      <a:endParaRPr lang="en-GB" sz="1400" dirty="0"/>
                    </a:p>
                  </a:txBody>
                  <a:tcPr>
                    <a:solidFill>
                      <a:srgbClr val="385723"/>
                    </a:solidFill>
                  </a:tcPr>
                </a:tc>
                <a:extLst>
                  <a:ext uri="{0D108BD9-81ED-4DB2-BD59-A6C34878D82A}">
                    <a16:rowId xmlns:a16="http://schemas.microsoft.com/office/drawing/2014/main" val="3023185843"/>
                  </a:ext>
                </a:extLst>
              </a:tr>
              <a:tr h="370840">
                <a:tc>
                  <a:txBody>
                    <a:bodyPr/>
                    <a:lstStyle/>
                    <a:p>
                      <a:r>
                        <a:rPr lang="en-GB" sz="1400" dirty="0"/>
                        <a:t>Female</a:t>
                      </a:r>
                    </a:p>
                  </a:txBody>
                  <a:tcPr/>
                </a:tc>
                <a:tc>
                  <a:txBody>
                    <a:bodyPr/>
                    <a:lstStyle/>
                    <a:p>
                      <a:pPr algn="ctr"/>
                      <a:endParaRPr lang="en-GB" sz="1400" dirty="0"/>
                    </a:p>
                  </a:txBody>
                  <a:tcPr/>
                </a:tc>
                <a:tc>
                  <a:txBody>
                    <a:bodyPr/>
                    <a:lstStyle/>
                    <a:p>
                      <a:pPr algn="ctr"/>
                      <a:r>
                        <a:rPr lang="en-GB" sz="1400" dirty="0"/>
                        <a:t>1</a:t>
                      </a:r>
                      <a:r>
                        <a:rPr lang="en-US" altLang="zh-TW" sz="1400" dirty="0"/>
                        <a:t>90</a:t>
                      </a:r>
                      <a:endParaRPr lang="en-GB" sz="1400" dirty="0"/>
                    </a:p>
                  </a:txBody>
                  <a:tcPr/>
                </a:tc>
                <a:extLst>
                  <a:ext uri="{0D108BD9-81ED-4DB2-BD59-A6C34878D82A}">
                    <a16:rowId xmlns:a16="http://schemas.microsoft.com/office/drawing/2014/main" val="1887973703"/>
                  </a:ext>
                </a:extLst>
              </a:tr>
              <a:tr h="370840">
                <a:tc>
                  <a:txBody>
                    <a:bodyPr/>
                    <a:lstStyle/>
                    <a:p>
                      <a:r>
                        <a:rPr lang="en-GB" sz="1400" dirty="0"/>
                        <a:t>Male</a:t>
                      </a:r>
                    </a:p>
                  </a:txBody>
                  <a:tcPr/>
                </a:tc>
                <a:tc>
                  <a:txBody>
                    <a:bodyPr/>
                    <a:lstStyle/>
                    <a:p>
                      <a:pPr algn="ctr"/>
                      <a:endParaRPr lang="en-GB" sz="1400" dirty="0"/>
                    </a:p>
                  </a:txBody>
                  <a:tcPr/>
                </a:tc>
                <a:tc>
                  <a:txBody>
                    <a:bodyPr/>
                    <a:lstStyle/>
                    <a:p>
                      <a:pPr algn="ctr"/>
                      <a:r>
                        <a:rPr lang="en-US" altLang="zh-TW" sz="1400" dirty="0"/>
                        <a:t>731</a:t>
                      </a:r>
                      <a:endParaRPr lang="en-GB" sz="1400" dirty="0"/>
                    </a:p>
                  </a:txBody>
                  <a:tcPr/>
                </a:tc>
                <a:extLst>
                  <a:ext uri="{0D108BD9-81ED-4DB2-BD59-A6C34878D82A}">
                    <a16:rowId xmlns:a16="http://schemas.microsoft.com/office/drawing/2014/main" val="2967757080"/>
                  </a:ext>
                </a:extLst>
              </a:tr>
              <a:tr h="370840">
                <a:tc>
                  <a:txBody>
                    <a:bodyPr/>
                    <a:lstStyle/>
                    <a:p>
                      <a:r>
                        <a:rPr lang="en-GB" sz="1400" b="0" dirty="0"/>
                        <a:t>Prefer not respond</a:t>
                      </a:r>
                    </a:p>
                  </a:txBody>
                  <a:tcPr/>
                </a:tc>
                <a:tc>
                  <a:txBody>
                    <a:bodyPr/>
                    <a:lstStyle/>
                    <a:p>
                      <a:pPr algn="ctr"/>
                      <a:endParaRPr lang="en-GB" sz="1400" b="0" dirty="0"/>
                    </a:p>
                  </a:txBody>
                  <a:tcPr/>
                </a:tc>
                <a:tc>
                  <a:txBody>
                    <a:bodyPr/>
                    <a:lstStyle/>
                    <a:p>
                      <a:pPr algn="ctr"/>
                      <a:r>
                        <a:rPr lang="en-GB" sz="1400" b="0" dirty="0"/>
                        <a:t>12</a:t>
                      </a:r>
                    </a:p>
                  </a:txBody>
                  <a:tcPr/>
                </a:tc>
                <a:extLst>
                  <a:ext uri="{0D108BD9-81ED-4DB2-BD59-A6C34878D82A}">
                    <a16:rowId xmlns:a16="http://schemas.microsoft.com/office/drawing/2014/main" val="1398804602"/>
                  </a:ext>
                </a:extLst>
              </a:tr>
              <a:tr h="370840">
                <a:tc>
                  <a:txBody>
                    <a:bodyPr/>
                    <a:lstStyle/>
                    <a:p>
                      <a:r>
                        <a:rPr lang="en-GB" sz="1400" b="0" dirty="0"/>
                        <a:t>Empty</a:t>
                      </a:r>
                    </a:p>
                  </a:txBody>
                  <a:tcPr/>
                </a:tc>
                <a:tc>
                  <a:txBody>
                    <a:bodyPr/>
                    <a:lstStyle/>
                    <a:p>
                      <a:pPr algn="ctr"/>
                      <a:endParaRPr lang="en-GB" sz="1400" b="0" dirty="0"/>
                    </a:p>
                  </a:txBody>
                  <a:tcPr/>
                </a:tc>
                <a:tc>
                  <a:txBody>
                    <a:bodyPr/>
                    <a:lstStyle/>
                    <a:p>
                      <a:pPr algn="ctr"/>
                      <a:r>
                        <a:rPr lang="en-GB" sz="1400" b="0" dirty="0"/>
                        <a:t>67</a:t>
                      </a:r>
                    </a:p>
                  </a:txBody>
                  <a:tcPr/>
                </a:tc>
                <a:extLst>
                  <a:ext uri="{0D108BD9-81ED-4DB2-BD59-A6C34878D82A}">
                    <a16:rowId xmlns:a16="http://schemas.microsoft.com/office/drawing/2014/main" val="2460663694"/>
                  </a:ext>
                </a:extLst>
              </a:tr>
            </a:tbl>
          </a:graphicData>
        </a:graphic>
      </p:graphicFrame>
      <p:pic>
        <p:nvPicPr>
          <p:cNvPr id="10" name="圖片 9">
            <a:extLst>
              <a:ext uri="{FF2B5EF4-FFF2-40B4-BE49-F238E27FC236}">
                <a16:creationId xmlns:a16="http://schemas.microsoft.com/office/drawing/2014/main" id="{A5DEE308-2E57-4B16-8973-9B4ED136F1C1}"/>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l="1849" t="3871" r="1045" b="1099"/>
          <a:stretch/>
        </p:blipFill>
        <p:spPr>
          <a:xfrm>
            <a:off x="7852528" y="1384208"/>
            <a:ext cx="4037996" cy="2622183"/>
          </a:xfrm>
          <a:prstGeom prst="rect">
            <a:avLst/>
          </a:prstGeom>
        </p:spPr>
      </p:pic>
    </p:spTree>
    <p:extLst>
      <p:ext uri="{BB962C8B-B14F-4D97-AF65-F5344CB8AC3E}">
        <p14:creationId xmlns:p14="http://schemas.microsoft.com/office/powerpoint/2010/main" val="36750295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E121D19-96F8-3783-4584-49D6AC08E4CB}"/>
              </a:ext>
            </a:extLst>
          </p:cNvPr>
          <p:cNvSpPr>
            <a:spLocks noGrp="1"/>
          </p:cNvSpPr>
          <p:nvPr>
            <p:ph type="title"/>
          </p:nvPr>
        </p:nvSpPr>
        <p:spPr/>
        <p:txBody>
          <a:bodyPr>
            <a:normAutofit/>
          </a:bodyPr>
          <a:lstStyle/>
          <a:p>
            <a:r>
              <a:rPr lang="en-US" altLang="zh-TW" dirty="0"/>
              <a:t>Participant Statistics</a:t>
            </a:r>
            <a:endParaRPr lang="zh-TW" altLang="en-US" dirty="0"/>
          </a:p>
        </p:txBody>
      </p:sp>
      <p:pic>
        <p:nvPicPr>
          <p:cNvPr id="4" name="圖片 3">
            <a:extLst>
              <a:ext uri="{FF2B5EF4-FFF2-40B4-BE49-F238E27FC236}">
                <a16:creationId xmlns:a16="http://schemas.microsoft.com/office/drawing/2014/main" id="{89C55931-6941-8F78-8027-5D7B7358217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74578" y="1628438"/>
            <a:ext cx="7189993" cy="4756343"/>
          </a:xfrm>
          <a:prstGeom prst="rect">
            <a:avLst/>
          </a:prstGeom>
        </p:spPr>
      </p:pic>
      <p:pic>
        <p:nvPicPr>
          <p:cNvPr id="5" name="圖片 4">
            <a:extLst>
              <a:ext uri="{FF2B5EF4-FFF2-40B4-BE49-F238E27FC236}">
                <a16:creationId xmlns:a16="http://schemas.microsoft.com/office/drawing/2014/main" id="{E3725827-3A3C-FF43-7081-1F9831A72215}"/>
              </a:ext>
            </a:extLst>
          </p:cNvPr>
          <p:cNvPicPr>
            <a:picLocks noChangeAspect="1"/>
          </p:cNvPicPr>
          <p:nvPr/>
        </p:nvPicPr>
        <p:blipFill>
          <a:blip r:embed="rId4"/>
          <a:stretch>
            <a:fillRect/>
          </a:stretch>
        </p:blipFill>
        <p:spPr>
          <a:xfrm>
            <a:off x="594735" y="1737013"/>
            <a:ext cx="3724275" cy="4381500"/>
          </a:xfrm>
          <a:prstGeom prst="rect">
            <a:avLst/>
          </a:prstGeom>
        </p:spPr>
      </p:pic>
      <p:sp>
        <p:nvSpPr>
          <p:cNvPr id="3" name="文字方塊 2">
            <a:extLst>
              <a:ext uri="{FF2B5EF4-FFF2-40B4-BE49-F238E27FC236}">
                <a16:creationId xmlns:a16="http://schemas.microsoft.com/office/drawing/2014/main" id="{80CDDAC8-5BF9-4F36-9EC1-7E202CF01E91}"/>
              </a:ext>
            </a:extLst>
          </p:cNvPr>
          <p:cNvSpPr txBox="1"/>
          <p:nvPr/>
        </p:nvSpPr>
        <p:spPr>
          <a:xfrm>
            <a:off x="1388011" y="6126925"/>
            <a:ext cx="2930999" cy="523220"/>
          </a:xfrm>
          <a:prstGeom prst="rect">
            <a:avLst/>
          </a:prstGeom>
          <a:noFill/>
        </p:spPr>
        <p:txBody>
          <a:bodyPr wrap="square" rtlCol="0">
            <a:spAutoFit/>
          </a:bodyPr>
          <a:lstStyle/>
          <a:p>
            <a:pPr algn="r"/>
            <a:r>
              <a:rPr lang="en-US" altLang="zh-TW" sz="1400" i="1" dirty="0"/>
              <a:t>The count of Taiwanese participants includes VIPs and staffs.</a:t>
            </a:r>
            <a:endParaRPr lang="zh-TW" altLang="en-US" sz="1400" i="1" dirty="0">
              <a:latin typeface="jf金萱3.1 半糖" panose="020B0600000000000000" pitchFamily="34" charset="-120"/>
              <a:ea typeface="jf金萱3.1 半糖" panose="020B0600000000000000" pitchFamily="34" charset="-120"/>
            </a:endParaRPr>
          </a:p>
        </p:txBody>
      </p:sp>
      <p:sp>
        <p:nvSpPr>
          <p:cNvPr id="6" name="文字方塊 14">
            <a:extLst>
              <a:ext uri="{FF2B5EF4-FFF2-40B4-BE49-F238E27FC236}">
                <a16:creationId xmlns:a16="http://schemas.microsoft.com/office/drawing/2014/main" id="{2CF807FE-2C80-41B7-8B0D-55414A0406E8}"/>
              </a:ext>
            </a:extLst>
          </p:cNvPr>
          <p:cNvSpPr txBox="1"/>
          <p:nvPr/>
        </p:nvSpPr>
        <p:spPr>
          <a:xfrm>
            <a:off x="8109527" y="5911481"/>
            <a:ext cx="3711623" cy="369332"/>
          </a:xfrm>
          <a:prstGeom prst="rect">
            <a:avLst/>
          </a:prstGeom>
          <a:noFill/>
        </p:spPr>
        <p:txBody>
          <a:bodyPr wrap="square">
            <a:spAutoFit/>
          </a:bodyP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dirty="0"/>
              <a:t>Number of Participants by Country</a:t>
            </a:r>
            <a:endParaRPr lang="zh-TW" altLang="en-US" b="1" dirty="0">
              <a:latin typeface="凝書體 2.1 Regular" panose="020B0500000000000000" pitchFamily="34" charset="-120"/>
              <a:ea typeface="凝書體 2.1 Regular" panose="020B0500000000000000" pitchFamily="34" charset="-120"/>
            </a:endParaRPr>
          </a:p>
        </p:txBody>
      </p:sp>
    </p:spTree>
    <p:extLst>
      <p:ext uri="{BB962C8B-B14F-4D97-AF65-F5344CB8AC3E}">
        <p14:creationId xmlns:p14="http://schemas.microsoft.com/office/powerpoint/2010/main" val="6123536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74A2DA3-6587-157A-1E0C-0E53EF88C473}"/>
              </a:ext>
            </a:extLst>
          </p:cNvPr>
          <p:cNvSpPr>
            <a:spLocks noGrp="1"/>
          </p:cNvSpPr>
          <p:nvPr>
            <p:ph type="title"/>
          </p:nvPr>
        </p:nvSpPr>
        <p:spPr/>
        <p:txBody>
          <a:bodyPr>
            <a:normAutofit/>
          </a:bodyPr>
          <a:lstStyle/>
          <a:p>
            <a:r>
              <a:rPr lang="it-IT" altLang="zh-TW" dirty="0"/>
              <a:t>Industrial </a:t>
            </a:r>
            <a:r>
              <a:rPr lang="en-US" altLang="zh-TW" dirty="0"/>
              <a:t>P</a:t>
            </a:r>
            <a:r>
              <a:rPr lang="it-IT" altLang="zh-TW" dirty="0"/>
              <a:t>articipation</a:t>
            </a:r>
            <a:endParaRPr lang="zh-TW" altLang="en-US" dirty="0"/>
          </a:p>
        </p:txBody>
      </p:sp>
      <p:sp>
        <p:nvSpPr>
          <p:cNvPr id="7" name="TextBox 3">
            <a:extLst>
              <a:ext uri="{FF2B5EF4-FFF2-40B4-BE49-F238E27FC236}">
                <a16:creationId xmlns:a16="http://schemas.microsoft.com/office/drawing/2014/main" id="{05F589BC-BCC9-0FF7-6ADC-D3363FBEF7EF}"/>
              </a:ext>
            </a:extLst>
          </p:cNvPr>
          <p:cNvSpPr txBox="1"/>
          <p:nvPr/>
        </p:nvSpPr>
        <p:spPr>
          <a:xfrm>
            <a:off x="1357745" y="1693649"/>
            <a:ext cx="10704656" cy="1200329"/>
          </a:xfrm>
          <a:prstGeom prst="rect">
            <a:avLst/>
          </a:prstGeom>
          <a:noFill/>
        </p:spPr>
        <p:txBody>
          <a:bodyPr wrap="square" rtlCol="0">
            <a:spAutoFit/>
          </a:bodyPr>
          <a:lstStyle/>
          <a:p>
            <a:pPr marL="342900" indent="-342900">
              <a:buFont typeface="Arial" panose="020B0604020202020204" pitchFamily="34" charset="0"/>
              <a:buChar char="•"/>
            </a:pPr>
            <a:r>
              <a:rPr lang="it-IT" sz="2400" b="1" dirty="0"/>
              <a:t>70 </a:t>
            </a:r>
            <a:r>
              <a:rPr lang="it-IT" sz="2400" dirty="0"/>
              <a:t>companies (inc. Taiwan consortium, </a:t>
            </a:r>
            <a:r>
              <a:rPr lang="en-US" altLang="zh-TW" sz="2400" dirty="0"/>
              <a:t>8</a:t>
            </a:r>
            <a:r>
              <a:rPr lang="zh-TW" altLang="en-US" sz="2400" dirty="0"/>
              <a:t> </a:t>
            </a:r>
            <a:r>
              <a:rPr lang="en-US" altLang="zh-TW" sz="2400" dirty="0"/>
              <a:t>booths</a:t>
            </a:r>
            <a:r>
              <a:rPr lang="it-IT" sz="2400" dirty="0"/>
              <a:t> )</a:t>
            </a:r>
          </a:p>
          <a:p>
            <a:pPr marL="342900" indent="-342900">
              <a:buFont typeface="Arial" panose="020B0604020202020204" pitchFamily="34" charset="0"/>
              <a:buChar char="•"/>
            </a:pPr>
            <a:r>
              <a:rPr lang="en-US" altLang="zh-TW" sz="2400" dirty="0"/>
              <a:t>3</a:t>
            </a:r>
            <a:r>
              <a:rPr lang="it-IT" sz="2400" dirty="0"/>
              <a:t> Media Partners (Cern Courier , PRAB/APS Journal, IOP)</a:t>
            </a:r>
          </a:p>
          <a:p>
            <a:pPr marL="342900" indent="-342900">
              <a:buFont typeface="Arial" panose="020B0604020202020204" pitchFamily="34" charset="0"/>
              <a:buChar char="•"/>
            </a:pPr>
            <a:r>
              <a:rPr lang="it-IT" sz="2400" dirty="0"/>
              <a:t>4 Free-of-charge institutional exhibitors: Elettra, JUAS, IPAC’26, IPAC’27</a:t>
            </a:r>
          </a:p>
        </p:txBody>
      </p:sp>
      <p:sp>
        <p:nvSpPr>
          <p:cNvPr id="10" name="文字方塊 9">
            <a:extLst>
              <a:ext uri="{FF2B5EF4-FFF2-40B4-BE49-F238E27FC236}">
                <a16:creationId xmlns:a16="http://schemas.microsoft.com/office/drawing/2014/main" id="{35915408-9D8A-1FE4-5F91-F7E8E7C6627D}"/>
              </a:ext>
            </a:extLst>
          </p:cNvPr>
          <p:cNvSpPr txBox="1"/>
          <p:nvPr/>
        </p:nvSpPr>
        <p:spPr>
          <a:xfrm>
            <a:off x="1357745" y="3716961"/>
            <a:ext cx="6096000" cy="2862322"/>
          </a:xfrm>
          <a:prstGeom prst="rect">
            <a:avLst/>
          </a:prstGeom>
          <a:noFill/>
        </p:spPr>
        <p:txBody>
          <a:bodyPr wrap="square">
            <a:spAutoFit/>
          </a:bodyPr>
          <a:lstStyle/>
          <a:p>
            <a:pPr>
              <a:buNone/>
            </a:pPr>
            <a:r>
              <a:rPr lang="fr-FR" altLang="zh-TW" sz="1800" b="1" dirty="0"/>
              <a:t>Sponsorship Summary</a:t>
            </a:r>
          </a:p>
          <a:p>
            <a:pPr>
              <a:buFont typeface="Arial" panose="020B0604020202020204" pitchFamily="34" charset="0"/>
              <a:buChar char="•"/>
            </a:pPr>
            <a:r>
              <a:rPr lang="fr-FR" altLang="zh-TW" sz="1800" b="1" dirty="0"/>
              <a:t>Sponsorship Levels</a:t>
            </a:r>
            <a:br>
              <a:rPr lang="fr-FR" altLang="zh-TW" sz="1800" dirty="0"/>
            </a:br>
            <a:r>
              <a:rPr lang="fr-FR" altLang="zh-TW" sz="1800" dirty="0"/>
              <a:t>• 1 Platinum Sponsorship – </a:t>
            </a:r>
            <a:r>
              <a:rPr lang="fr-FR" altLang="zh-TW" sz="1800" i="1" dirty="0"/>
              <a:t>NSRRC-TPS</a:t>
            </a:r>
            <a:br>
              <a:rPr lang="fr-FR" altLang="zh-TW" sz="1800" dirty="0"/>
            </a:br>
            <a:r>
              <a:rPr lang="fr-FR" altLang="zh-TW" sz="1800" dirty="0"/>
              <a:t>• 6 Gold Sponsorships</a:t>
            </a:r>
            <a:br>
              <a:rPr lang="fr-FR" altLang="zh-TW" sz="1800" dirty="0"/>
            </a:br>
            <a:r>
              <a:rPr lang="fr-FR" altLang="zh-TW" sz="1800" dirty="0"/>
              <a:t>• 3 Silver Sponsorships</a:t>
            </a:r>
          </a:p>
          <a:p>
            <a:pPr>
              <a:buFont typeface="Arial" panose="020B0604020202020204" pitchFamily="34" charset="0"/>
              <a:buChar char="•"/>
            </a:pPr>
            <a:endParaRPr lang="fr-FR" altLang="zh-TW" sz="1800" dirty="0"/>
          </a:p>
          <a:p>
            <a:pPr>
              <a:buFont typeface="Arial" panose="020B0604020202020204" pitchFamily="34" charset="0"/>
              <a:buChar char="•"/>
            </a:pPr>
            <a:r>
              <a:rPr lang="fr-FR" altLang="zh-TW" sz="1800" b="1" dirty="0"/>
              <a:t>Additional Notes</a:t>
            </a:r>
            <a:br>
              <a:rPr lang="fr-FR" altLang="zh-TW" sz="1800" dirty="0"/>
            </a:br>
            <a:r>
              <a:rPr lang="fr-FR" altLang="zh-TW" sz="1800" dirty="0"/>
              <a:t>• 3 booths unable to attend</a:t>
            </a:r>
            <a:br>
              <a:rPr lang="fr-FR" altLang="zh-TW" sz="1800" dirty="0"/>
            </a:br>
            <a:r>
              <a:rPr lang="fr-FR" altLang="zh-TW" sz="1800" dirty="0"/>
              <a:t>• 12 booth-less sponsors</a:t>
            </a:r>
          </a:p>
          <a:p>
            <a:endParaRPr lang="fr-FR" altLang="zh-TW" sz="1800" dirty="0"/>
          </a:p>
        </p:txBody>
      </p:sp>
      <p:sp>
        <p:nvSpPr>
          <p:cNvPr id="12" name="文字方塊 11">
            <a:extLst>
              <a:ext uri="{FF2B5EF4-FFF2-40B4-BE49-F238E27FC236}">
                <a16:creationId xmlns:a16="http://schemas.microsoft.com/office/drawing/2014/main" id="{C5807323-1A0B-F503-6745-049151A97FEF}"/>
              </a:ext>
            </a:extLst>
          </p:cNvPr>
          <p:cNvSpPr txBox="1"/>
          <p:nvPr/>
        </p:nvSpPr>
        <p:spPr>
          <a:xfrm>
            <a:off x="6031344" y="3873979"/>
            <a:ext cx="6096000" cy="2308324"/>
          </a:xfrm>
          <a:prstGeom prst="rect">
            <a:avLst/>
          </a:prstGeom>
          <a:noFill/>
        </p:spPr>
        <p:txBody>
          <a:bodyPr wrap="square">
            <a:spAutoFit/>
          </a:bodyPr>
          <a:lstStyle/>
          <a:p>
            <a:pPr>
              <a:buFont typeface="Arial" panose="020B0604020202020204" pitchFamily="34" charset="0"/>
              <a:buChar char="•"/>
            </a:pPr>
            <a:r>
              <a:rPr lang="fr-FR" altLang="zh-TW" sz="1800" b="1" dirty="0"/>
              <a:t>Company Presentations</a:t>
            </a:r>
            <a:br>
              <a:rPr lang="fr-FR" altLang="zh-TW" sz="1800" dirty="0"/>
            </a:br>
            <a:r>
              <a:rPr lang="fr-FR" altLang="zh-TW" sz="1800" dirty="0"/>
              <a:t>• 4 companies (e.g., </a:t>
            </a:r>
            <a:r>
              <a:rPr lang="fr-FR" altLang="zh-TW" sz="1800" i="1" dirty="0"/>
              <a:t>Cosylab, ALD Vacuum, ...</a:t>
            </a:r>
            <a:r>
              <a:rPr lang="fr-FR" altLang="zh-TW" sz="1800" dirty="0"/>
              <a:t>)</a:t>
            </a:r>
          </a:p>
          <a:p>
            <a:pPr>
              <a:buFont typeface="Arial" panose="020B0604020202020204" pitchFamily="34" charset="0"/>
              <a:buChar char="•"/>
            </a:pPr>
            <a:endParaRPr lang="fr-FR" altLang="zh-TW" sz="1800" dirty="0"/>
          </a:p>
          <a:p>
            <a:pPr>
              <a:buFont typeface="Arial" panose="020B0604020202020204" pitchFamily="34" charset="0"/>
              <a:buChar char="•"/>
            </a:pPr>
            <a:r>
              <a:rPr lang="fr-FR" altLang="zh-TW" sz="1800" b="1" dirty="0"/>
              <a:t>Item Sponsorships</a:t>
            </a:r>
            <a:br>
              <a:rPr lang="fr-FR" altLang="zh-TW" sz="1800" dirty="0"/>
            </a:br>
            <a:r>
              <a:rPr lang="fr-FR" altLang="zh-TW" sz="1800" dirty="0"/>
              <a:t>• Lanyards – </a:t>
            </a:r>
            <a:r>
              <a:rPr lang="fr-FR" altLang="zh-TW" sz="1800" i="1" dirty="0"/>
              <a:t>Dimtel / Allied Metals</a:t>
            </a:r>
            <a:br>
              <a:rPr lang="fr-FR" altLang="zh-TW" sz="1800" dirty="0"/>
            </a:br>
            <a:r>
              <a:rPr lang="fr-FR" altLang="zh-TW" sz="1800" dirty="0"/>
              <a:t>• Notepads – </a:t>
            </a:r>
            <a:r>
              <a:rPr lang="fr-FR" altLang="zh-TW" sz="1800" i="1" dirty="0"/>
              <a:t>Microwave Techniques LLC</a:t>
            </a:r>
            <a:br>
              <a:rPr lang="fr-FR" altLang="zh-TW" sz="1800" dirty="0"/>
            </a:br>
            <a:r>
              <a:rPr lang="fr-FR" altLang="zh-TW" sz="1800" dirty="0"/>
              <a:t>• Conference Bag Logos – </a:t>
            </a:r>
            <a:r>
              <a:rPr lang="fr-FR" altLang="zh-TW" sz="1800" i="1" dirty="0"/>
              <a:t>NSRRC-TPS</a:t>
            </a:r>
            <a:br>
              <a:rPr lang="fr-FR" altLang="zh-TW" sz="1800" dirty="0"/>
            </a:br>
            <a:r>
              <a:rPr lang="fr-FR" altLang="zh-TW" sz="1800" dirty="0"/>
              <a:t>• All-in-One Adapters – </a:t>
            </a:r>
            <a:r>
              <a:rPr lang="fr-FR" altLang="zh-TW" sz="1800" i="1" dirty="0"/>
              <a:t>Instrumentation Technologies</a:t>
            </a:r>
            <a:endParaRPr lang="fr-FR" altLang="zh-TW" sz="1800" dirty="0"/>
          </a:p>
        </p:txBody>
      </p:sp>
      <p:sp>
        <p:nvSpPr>
          <p:cNvPr id="14" name="文字方塊 13">
            <a:extLst>
              <a:ext uri="{FF2B5EF4-FFF2-40B4-BE49-F238E27FC236}">
                <a16:creationId xmlns:a16="http://schemas.microsoft.com/office/drawing/2014/main" id="{D9537A50-BF79-DFA1-788C-6CAD51C1CC44}"/>
              </a:ext>
            </a:extLst>
          </p:cNvPr>
          <p:cNvSpPr txBox="1"/>
          <p:nvPr/>
        </p:nvSpPr>
        <p:spPr>
          <a:xfrm>
            <a:off x="1357745" y="3066757"/>
            <a:ext cx="6096000" cy="461665"/>
          </a:xfrm>
          <a:prstGeom prst="rect">
            <a:avLst/>
          </a:prstGeom>
          <a:noFill/>
        </p:spPr>
        <p:txBody>
          <a:bodyPr wrap="square">
            <a:spAutoFit/>
          </a:bodyPr>
          <a:lstStyle/>
          <a:p>
            <a:pPr>
              <a:buNone/>
            </a:pPr>
            <a:r>
              <a:rPr lang="fr-FR" altLang="zh-TW" sz="2400" b="1" dirty="0"/>
              <a:t>Sponsorship Summary</a:t>
            </a:r>
            <a:endParaRPr lang="fr-FR" altLang="zh-TW" sz="2400" dirty="0"/>
          </a:p>
        </p:txBody>
      </p:sp>
    </p:spTree>
    <p:extLst>
      <p:ext uri="{BB962C8B-B14F-4D97-AF65-F5344CB8AC3E}">
        <p14:creationId xmlns:p14="http://schemas.microsoft.com/office/powerpoint/2010/main" val="42417944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1824E-D4A6-4510-96B7-3B56DFA3997B}"/>
              </a:ext>
            </a:extLst>
          </p:cNvPr>
          <p:cNvSpPr>
            <a:spLocks noGrp="1"/>
          </p:cNvSpPr>
          <p:nvPr>
            <p:ph type="title"/>
          </p:nvPr>
        </p:nvSpPr>
        <p:spPr>
          <a:xfrm>
            <a:off x="2318158" y="207855"/>
            <a:ext cx="8141458" cy="946364"/>
          </a:xfrm>
        </p:spPr>
        <p:txBody>
          <a:bodyPr>
            <a:normAutofit fontScale="90000"/>
          </a:bodyPr>
          <a:lstStyle/>
          <a:p>
            <a:r>
              <a:rPr lang="en-US" altLang="zh-TW" b="1" dirty="0">
                <a:effectLst>
                  <a:outerShdw blurRad="38100" dist="38100" dir="2700000" algn="tl">
                    <a:srgbClr val="000000">
                      <a:alpha val="43137"/>
                    </a:srgbClr>
                  </a:outerShdw>
                </a:effectLst>
              </a:rPr>
              <a:t>Number of Exhibition Booths sold</a:t>
            </a:r>
            <a:endParaRPr lang="en-US" b="1" dirty="0">
              <a:effectLst>
                <a:outerShdw blurRad="38100" dist="38100" dir="2700000" algn="tl">
                  <a:srgbClr val="000000">
                    <a:alpha val="43137"/>
                  </a:srgbClr>
                </a:outerShdw>
              </a:effectLst>
            </a:endParaRPr>
          </a:p>
        </p:txBody>
      </p:sp>
      <p:graphicFrame>
        <p:nvGraphicFramePr>
          <p:cNvPr id="7" name="圖表 6">
            <a:extLst>
              <a:ext uri="{FF2B5EF4-FFF2-40B4-BE49-F238E27FC236}">
                <a16:creationId xmlns:a16="http://schemas.microsoft.com/office/drawing/2014/main" id="{828D1645-6ACE-48DB-EE3D-7E73753F20AF}"/>
              </a:ext>
            </a:extLst>
          </p:cNvPr>
          <p:cNvGraphicFramePr>
            <a:graphicFrameLocks/>
          </p:cNvGraphicFramePr>
          <p:nvPr>
            <p:extLst>
              <p:ext uri="{D42A27DB-BD31-4B8C-83A1-F6EECF244321}">
                <p14:modId xmlns:p14="http://schemas.microsoft.com/office/powerpoint/2010/main" val="2416734990"/>
              </p:ext>
            </p:extLst>
          </p:nvPr>
        </p:nvGraphicFramePr>
        <p:xfrm>
          <a:off x="1652536" y="1274618"/>
          <a:ext cx="8886927" cy="5172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361578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8ED101-02A0-4B12-9FDB-67481AC8FA93}"/>
              </a:ext>
            </a:extLst>
          </p:cNvPr>
          <p:cNvSpPr>
            <a:spLocks noGrp="1"/>
          </p:cNvSpPr>
          <p:nvPr>
            <p:ph type="title"/>
          </p:nvPr>
        </p:nvSpPr>
        <p:spPr/>
        <p:txBody>
          <a:bodyPr/>
          <a:lstStyle/>
          <a:p>
            <a:r>
              <a:rPr lang="en-US" altLang="zh-TW" dirty="0"/>
              <a:t>IPAC25</a:t>
            </a:r>
            <a:r>
              <a:rPr lang="zh-TW" altLang="en-US" dirty="0"/>
              <a:t> </a:t>
            </a:r>
            <a:r>
              <a:rPr lang="en-US" altLang="zh-TW" dirty="0"/>
              <a:t>–</a:t>
            </a:r>
            <a:r>
              <a:rPr lang="zh-TW" altLang="en-US" dirty="0"/>
              <a:t> </a:t>
            </a:r>
            <a:r>
              <a:rPr lang="en-US" altLang="zh-TW" sz="4000" b="1" dirty="0">
                <a:latin typeface="jf金萱3.1 九分糖" panose="020B0A00000000000000" pitchFamily="34" charset="-120"/>
                <a:ea typeface="jf金萱3.1 九分糖" panose="020B0A00000000000000" pitchFamily="34" charset="-120"/>
              </a:rPr>
              <a:t>Taiwan Pavillion</a:t>
            </a:r>
            <a:endParaRPr lang="zh-TW" altLang="en-US" dirty="0"/>
          </a:p>
        </p:txBody>
      </p:sp>
      <p:pic>
        <p:nvPicPr>
          <p:cNvPr id="4" name="圖片 3">
            <a:extLst>
              <a:ext uri="{FF2B5EF4-FFF2-40B4-BE49-F238E27FC236}">
                <a16:creationId xmlns:a16="http://schemas.microsoft.com/office/drawing/2014/main" id="{BA06EF6C-59D4-4167-8C7C-CC438742AF9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a:fillRect/>
          </a:stretch>
        </p:blipFill>
        <p:spPr>
          <a:xfrm>
            <a:off x="617163" y="1405958"/>
            <a:ext cx="5269446" cy="438759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9" name="文字方塊 8">
            <a:extLst>
              <a:ext uri="{FF2B5EF4-FFF2-40B4-BE49-F238E27FC236}">
                <a16:creationId xmlns:a16="http://schemas.microsoft.com/office/drawing/2014/main" id="{FDEDD7CF-1EC8-423E-91F2-B5F61B756D32}"/>
              </a:ext>
            </a:extLst>
          </p:cNvPr>
          <p:cNvSpPr txBox="1"/>
          <p:nvPr/>
        </p:nvSpPr>
        <p:spPr>
          <a:xfrm>
            <a:off x="452988" y="5891786"/>
            <a:ext cx="5565336" cy="646331"/>
          </a:xfrm>
          <a:prstGeom prst="rect">
            <a:avLst/>
          </a:prstGeom>
          <a:noFill/>
        </p:spPr>
        <p:txBody>
          <a:bodyPr wrap="square">
            <a:spAutoFit/>
          </a:bodyPr>
          <a:lstStyle/>
          <a:p>
            <a:r>
              <a:rPr lang="fr-FR" altLang="zh-TW" sz="1200" dirty="0">
                <a:latin typeface="Tahoma" panose="020B0604030504040204" pitchFamily="34" charset="0"/>
                <a:ea typeface="Tahoma" panose="020B0604030504040204" pitchFamily="34" charset="0"/>
                <a:cs typeface="Tahoma" panose="020B0604030504040204" pitchFamily="34" charset="0"/>
              </a:rPr>
              <a:t>Taipei Veterans General Hospital Heavy Ion Cancer Therapy Center, Chroma ATE, Gong Jun Precision, Jiayang Technology, Tai Chuen Metal, Liming Systems, Minkai Technology, and Shengxin Precision.</a:t>
            </a:r>
            <a:endParaRPr lang="zh-TW" altLang="en-US" sz="1200" dirty="0">
              <a:latin typeface="Tahoma" panose="020B0604030504040204" pitchFamily="34" charset="0"/>
              <a:cs typeface="Tahoma" panose="020B0604030504040204" pitchFamily="34" charset="0"/>
            </a:endParaRPr>
          </a:p>
        </p:txBody>
      </p:sp>
      <p:grpSp>
        <p:nvGrpSpPr>
          <p:cNvPr id="38" name="群組 37">
            <a:extLst>
              <a:ext uri="{FF2B5EF4-FFF2-40B4-BE49-F238E27FC236}">
                <a16:creationId xmlns:a16="http://schemas.microsoft.com/office/drawing/2014/main" id="{67CE6D5D-729F-9585-0A67-079E2F675ADC}"/>
              </a:ext>
            </a:extLst>
          </p:cNvPr>
          <p:cNvGrpSpPr/>
          <p:nvPr/>
        </p:nvGrpSpPr>
        <p:grpSpPr>
          <a:xfrm>
            <a:off x="6096000" y="1092069"/>
            <a:ext cx="5334055" cy="1366421"/>
            <a:chOff x="6544592" y="1242820"/>
            <a:chExt cx="5334055" cy="1366421"/>
          </a:xfrm>
        </p:grpSpPr>
        <p:sp>
          <p:nvSpPr>
            <p:cNvPr id="13" name="Freeform: Shape 645">
              <a:extLst>
                <a:ext uri="{FF2B5EF4-FFF2-40B4-BE49-F238E27FC236}">
                  <a16:creationId xmlns:a16="http://schemas.microsoft.com/office/drawing/2014/main" id="{A797C889-1B64-53DE-51D0-BA889794F281}"/>
                </a:ext>
              </a:extLst>
            </p:cNvPr>
            <p:cNvSpPr/>
            <p:nvPr/>
          </p:nvSpPr>
          <p:spPr>
            <a:xfrm>
              <a:off x="6544592" y="1242820"/>
              <a:ext cx="890980" cy="890980"/>
            </a:xfrm>
            <a:custGeom>
              <a:avLst/>
              <a:gdLst>
                <a:gd name="connsiteX0" fmla="*/ 2147662 w 2147661"/>
                <a:gd name="connsiteY0" fmla="*/ 1073831 h 2147662"/>
                <a:gd name="connsiteX1" fmla="*/ 1073831 w 2147661"/>
                <a:gd name="connsiteY1" fmla="*/ 2147662 h 2147662"/>
                <a:gd name="connsiteX2" fmla="*/ 0 w 2147661"/>
                <a:gd name="connsiteY2" fmla="*/ 1073831 h 2147662"/>
                <a:gd name="connsiteX3" fmla="*/ 1073831 w 2147661"/>
                <a:gd name="connsiteY3" fmla="*/ 0 h 2147662"/>
                <a:gd name="connsiteX4" fmla="*/ 2147662 w 2147661"/>
                <a:gd name="connsiteY4" fmla="*/ 1073831 h 214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7661" h="2147662">
                  <a:moveTo>
                    <a:pt x="2147662" y="1073831"/>
                  </a:moveTo>
                  <a:cubicBezTo>
                    <a:pt x="2147662" y="1666892"/>
                    <a:pt x="1666892" y="2147662"/>
                    <a:pt x="1073831" y="2147662"/>
                  </a:cubicBezTo>
                  <a:cubicBezTo>
                    <a:pt x="480771" y="2147662"/>
                    <a:pt x="0" y="1666892"/>
                    <a:pt x="0" y="1073831"/>
                  </a:cubicBezTo>
                  <a:cubicBezTo>
                    <a:pt x="0" y="480771"/>
                    <a:pt x="480771" y="0"/>
                    <a:pt x="1073831" y="0"/>
                  </a:cubicBezTo>
                  <a:cubicBezTo>
                    <a:pt x="1666892" y="0"/>
                    <a:pt x="2147662" y="480771"/>
                    <a:pt x="2147662" y="1073831"/>
                  </a:cubicBezTo>
                  <a:close/>
                </a:path>
              </a:pathLst>
            </a:custGeom>
            <a:solidFill>
              <a:srgbClr val="BDA9E8"/>
            </a:solidFill>
            <a:ln w="3710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solidFill>
                  <a:schemeClr val="accent2"/>
                </a:solidFill>
              </a:endParaRPr>
            </a:p>
          </p:txBody>
        </p:sp>
        <p:sp>
          <p:nvSpPr>
            <p:cNvPr id="14" name="Freeform: Shape 646">
              <a:extLst>
                <a:ext uri="{FF2B5EF4-FFF2-40B4-BE49-F238E27FC236}">
                  <a16:creationId xmlns:a16="http://schemas.microsoft.com/office/drawing/2014/main" id="{F5B38525-7A03-348D-BF8D-EDDF5CE74D18}"/>
                </a:ext>
              </a:extLst>
            </p:cNvPr>
            <p:cNvSpPr/>
            <p:nvPr/>
          </p:nvSpPr>
          <p:spPr>
            <a:xfrm>
              <a:off x="6838647" y="1349241"/>
              <a:ext cx="5040000" cy="1260000"/>
            </a:xfrm>
            <a:custGeom>
              <a:avLst/>
              <a:gdLst>
                <a:gd name="connsiteX0" fmla="*/ 9933919 w 11749288"/>
                <a:gd name="connsiteY0" fmla="*/ 2190850 h 2190849"/>
                <a:gd name="connsiteX1" fmla="*/ 375481 w 11749288"/>
                <a:gd name="connsiteY1" fmla="*/ 2190850 h 2190849"/>
                <a:gd name="connsiteX2" fmla="*/ 0 w 11749288"/>
                <a:gd name="connsiteY2" fmla="*/ 1815369 h 2190849"/>
                <a:gd name="connsiteX3" fmla="*/ 0 w 11749288"/>
                <a:gd name="connsiteY3" fmla="*/ 1815369 h 2190849"/>
                <a:gd name="connsiteX4" fmla="*/ 1815369 w 11749288"/>
                <a:gd name="connsiteY4" fmla="*/ 0 h 2190849"/>
                <a:gd name="connsiteX5" fmla="*/ 11373808 w 11749288"/>
                <a:gd name="connsiteY5" fmla="*/ 0 h 2190849"/>
                <a:gd name="connsiteX6" fmla="*/ 11749288 w 11749288"/>
                <a:gd name="connsiteY6" fmla="*/ 375481 h 2190849"/>
                <a:gd name="connsiteX7" fmla="*/ 11749288 w 11749288"/>
                <a:gd name="connsiteY7" fmla="*/ 375481 h 2190849"/>
                <a:gd name="connsiteX8" fmla="*/ 9933919 w 11749288"/>
                <a:gd name="connsiteY8" fmla="*/ 2190850 h 219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49288" h="2190849">
                  <a:moveTo>
                    <a:pt x="9933919" y="2190850"/>
                  </a:moveTo>
                  <a:lnTo>
                    <a:pt x="375481" y="2190850"/>
                  </a:lnTo>
                  <a:cubicBezTo>
                    <a:pt x="168150" y="2190850"/>
                    <a:pt x="0" y="2022774"/>
                    <a:pt x="0" y="1815369"/>
                  </a:cubicBezTo>
                  <a:lnTo>
                    <a:pt x="0" y="1815369"/>
                  </a:lnTo>
                  <a:cubicBezTo>
                    <a:pt x="0" y="812775"/>
                    <a:pt x="812775" y="0"/>
                    <a:pt x="1815369" y="0"/>
                  </a:cubicBezTo>
                  <a:lnTo>
                    <a:pt x="11373808" y="0"/>
                  </a:lnTo>
                  <a:cubicBezTo>
                    <a:pt x="11581139" y="0"/>
                    <a:pt x="11749288" y="168076"/>
                    <a:pt x="11749288" y="375481"/>
                  </a:cubicBezTo>
                  <a:lnTo>
                    <a:pt x="11749288" y="375481"/>
                  </a:lnTo>
                  <a:cubicBezTo>
                    <a:pt x="11749288" y="1378074"/>
                    <a:pt x="10936514" y="2190850"/>
                    <a:pt x="9933919" y="2190850"/>
                  </a:cubicBezTo>
                  <a:close/>
                </a:path>
              </a:pathLst>
            </a:custGeom>
            <a:solidFill>
              <a:srgbClr val="D8DCFB"/>
            </a:solidFill>
            <a:ln w="7421" cap="flat">
              <a:noFill/>
              <a:prstDash val="solid"/>
              <a:miter/>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p>
          </p:txBody>
        </p:sp>
        <p:sp>
          <p:nvSpPr>
            <p:cNvPr id="15" name="Freeform: Shape 649">
              <a:extLst>
                <a:ext uri="{FF2B5EF4-FFF2-40B4-BE49-F238E27FC236}">
                  <a16:creationId xmlns:a16="http://schemas.microsoft.com/office/drawing/2014/main" id="{B917D735-91A9-68FD-4819-6425DB27EA5C}"/>
                </a:ext>
              </a:extLst>
            </p:cNvPr>
            <p:cNvSpPr/>
            <p:nvPr/>
          </p:nvSpPr>
          <p:spPr>
            <a:xfrm>
              <a:off x="6658655" y="1356883"/>
              <a:ext cx="662854" cy="662854"/>
            </a:xfrm>
            <a:custGeom>
              <a:avLst/>
              <a:gdLst>
                <a:gd name="connsiteX0" fmla="*/ 2147662 w 2147661"/>
                <a:gd name="connsiteY0" fmla="*/ 1073831 h 2147662"/>
                <a:gd name="connsiteX1" fmla="*/ 1073831 w 2147661"/>
                <a:gd name="connsiteY1" fmla="*/ 2147662 h 2147662"/>
                <a:gd name="connsiteX2" fmla="*/ 0 w 2147661"/>
                <a:gd name="connsiteY2" fmla="*/ 1073831 h 2147662"/>
                <a:gd name="connsiteX3" fmla="*/ 1073831 w 2147661"/>
                <a:gd name="connsiteY3" fmla="*/ 0 h 2147662"/>
                <a:gd name="connsiteX4" fmla="*/ 2147662 w 2147661"/>
                <a:gd name="connsiteY4" fmla="*/ 1073831 h 214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7661" h="2147662">
                  <a:moveTo>
                    <a:pt x="2147662" y="1073831"/>
                  </a:moveTo>
                  <a:cubicBezTo>
                    <a:pt x="2147662" y="1666892"/>
                    <a:pt x="1666892" y="2147662"/>
                    <a:pt x="1073831" y="2147662"/>
                  </a:cubicBezTo>
                  <a:cubicBezTo>
                    <a:pt x="480771" y="2147662"/>
                    <a:pt x="0" y="1666892"/>
                    <a:pt x="0" y="1073831"/>
                  </a:cubicBezTo>
                  <a:cubicBezTo>
                    <a:pt x="0" y="480771"/>
                    <a:pt x="480771" y="0"/>
                    <a:pt x="1073831" y="0"/>
                  </a:cubicBezTo>
                  <a:cubicBezTo>
                    <a:pt x="1666892" y="0"/>
                    <a:pt x="2147662" y="480771"/>
                    <a:pt x="2147662" y="1073831"/>
                  </a:cubicBezTo>
                  <a:close/>
                </a:path>
              </a:pathLst>
            </a:custGeom>
            <a:solidFill>
              <a:srgbClr val="8D57F4"/>
            </a:solidFill>
            <a:ln w="37103" cap="flat">
              <a:noFill/>
              <a:prstDash val="solid"/>
              <a:miter/>
            </a:ln>
            <a:effectLst>
              <a:outerShdw blurRad="50800" dist="38100" dir="2700000" algn="tl" rotWithShape="0">
                <a:srgbClr val="8D57F4">
                  <a:alpha val="20000"/>
                </a:srgb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solidFill>
                  <a:schemeClr val="accent2"/>
                </a:solidFill>
              </a:endParaRPr>
            </a:p>
          </p:txBody>
        </p:sp>
        <p:sp>
          <p:nvSpPr>
            <p:cNvPr id="16" name="TextBox 659">
              <a:extLst>
                <a:ext uri="{FF2B5EF4-FFF2-40B4-BE49-F238E27FC236}">
                  <a16:creationId xmlns:a16="http://schemas.microsoft.com/office/drawing/2014/main" id="{AE64F555-C017-6E41-885E-D68C1266011E}"/>
                </a:ext>
              </a:extLst>
            </p:cNvPr>
            <p:cNvSpPr txBox="1"/>
            <p:nvPr/>
          </p:nvSpPr>
          <p:spPr>
            <a:xfrm>
              <a:off x="7435572" y="1399249"/>
              <a:ext cx="4133746" cy="76944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sz="2200" b="1" dirty="0"/>
                <a:t>Showcasing Taiwan’s Strength and Industry Image</a:t>
              </a:r>
              <a:endParaRPr lang="en-IN" sz="2200" b="1" dirty="0">
                <a:solidFill>
                  <a:schemeClr val="accent2"/>
                </a:solidFill>
                <a:latin typeface="+mj-lt"/>
              </a:endParaRPr>
            </a:p>
          </p:txBody>
        </p:sp>
        <p:sp>
          <p:nvSpPr>
            <p:cNvPr id="17" name="TextBox 660">
              <a:extLst>
                <a:ext uri="{FF2B5EF4-FFF2-40B4-BE49-F238E27FC236}">
                  <a16:creationId xmlns:a16="http://schemas.microsoft.com/office/drawing/2014/main" id="{06DB2B6D-76D9-73FF-C48E-960475B6A8BB}"/>
                </a:ext>
              </a:extLst>
            </p:cNvPr>
            <p:cNvSpPr txBox="1"/>
            <p:nvPr/>
          </p:nvSpPr>
          <p:spPr>
            <a:xfrm>
              <a:off x="7420601" y="2076490"/>
              <a:ext cx="4270211" cy="4770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400" dirty="0">
                  <a:solidFill>
                    <a:srgbClr val="7E808D"/>
                  </a:solidFill>
                </a:rPr>
                <a:t>Showcase Taiwan’s accelerator expertise and teamwork, helping industries enter emerging global markets.</a:t>
              </a:r>
              <a:endParaRPr lang="en-IN" sz="1400" dirty="0">
                <a:solidFill>
                  <a:srgbClr val="7E808D"/>
                </a:solidFill>
              </a:endParaRPr>
            </a:p>
          </p:txBody>
        </p:sp>
        <p:sp>
          <p:nvSpPr>
            <p:cNvPr id="18" name="TextBox 668">
              <a:extLst>
                <a:ext uri="{FF2B5EF4-FFF2-40B4-BE49-F238E27FC236}">
                  <a16:creationId xmlns:a16="http://schemas.microsoft.com/office/drawing/2014/main" id="{15D1470D-D2EA-3625-465D-FE49A158B438}"/>
                </a:ext>
              </a:extLst>
            </p:cNvPr>
            <p:cNvSpPr txBox="1"/>
            <p:nvPr/>
          </p:nvSpPr>
          <p:spPr>
            <a:xfrm>
              <a:off x="6702182" y="1457478"/>
              <a:ext cx="575800"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2400" dirty="0">
                  <a:solidFill>
                    <a:schemeClr val="bg1"/>
                  </a:solidFill>
                  <a:latin typeface="+mj-lt"/>
                </a:rPr>
                <a:t>01</a:t>
              </a:r>
            </a:p>
          </p:txBody>
        </p:sp>
      </p:grpSp>
      <p:grpSp>
        <p:nvGrpSpPr>
          <p:cNvPr id="39" name="群組 38">
            <a:extLst>
              <a:ext uri="{FF2B5EF4-FFF2-40B4-BE49-F238E27FC236}">
                <a16:creationId xmlns:a16="http://schemas.microsoft.com/office/drawing/2014/main" id="{A59AF12F-5B94-E7C2-3905-BE3F1FEFBDB3}"/>
              </a:ext>
            </a:extLst>
          </p:cNvPr>
          <p:cNvGrpSpPr/>
          <p:nvPr/>
        </p:nvGrpSpPr>
        <p:grpSpPr>
          <a:xfrm>
            <a:off x="6096000" y="2528271"/>
            <a:ext cx="5334054" cy="1366420"/>
            <a:chOff x="6838647" y="2493790"/>
            <a:chExt cx="5334054" cy="1366420"/>
          </a:xfrm>
        </p:grpSpPr>
        <p:sp>
          <p:nvSpPr>
            <p:cNvPr id="20" name="Freeform: Shape 645">
              <a:extLst>
                <a:ext uri="{FF2B5EF4-FFF2-40B4-BE49-F238E27FC236}">
                  <a16:creationId xmlns:a16="http://schemas.microsoft.com/office/drawing/2014/main" id="{20FE8F9E-5B1E-8B6A-AA29-D2A0872F8A93}"/>
                </a:ext>
              </a:extLst>
            </p:cNvPr>
            <p:cNvSpPr/>
            <p:nvPr/>
          </p:nvSpPr>
          <p:spPr>
            <a:xfrm>
              <a:off x="6838647" y="2493790"/>
              <a:ext cx="890980" cy="890980"/>
            </a:xfrm>
            <a:custGeom>
              <a:avLst/>
              <a:gdLst>
                <a:gd name="connsiteX0" fmla="*/ 2147662 w 2147661"/>
                <a:gd name="connsiteY0" fmla="*/ 1073831 h 2147662"/>
                <a:gd name="connsiteX1" fmla="*/ 1073831 w 2147661"/>
                <a:gd name="connsiteY1" fmla="*/ 2147662 h 2147662"/>
                <a:gd name="connsiteX2" fmla="*/ 0 w 2147661"/>
                <a:gd name="connsiteY2" fmla="*/ 1073831 h 2147662"/>
                <a:gd name="connsiteX3" fmla="*/ 1073831 w 2147661"/>
                <a:gd name="connsiteY3" fmla="*/ 0 h 2147662"/>
                <a:gd name="connsiteX4" fmla="*/ 2147662 w 2147661"/>
                <a:gd name="connsiteY4" fmla="*/ 1073831 h 214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7661" h="2147662">
                  <a:moveTo>
                    <a:pt x="2147662" y="1073831"/>
                  </a:moveTo>
                  <a:cubicBezTo>
                    <a:pt x="2147662" y="1666892"/>
                    <a:pt x="1666892" y="2147662"/>
                    <a:pt x="1073831" y="2147662"/>
                  </a:cubicBezTo>
                  <a:cubicBezTo>
                    <a:pt x="480771" y="2147662"/>
                    <a:pt x="0" y="1666892"/>
                    <a:pt x="0" y="1073831"/>
                  </a:cubicBezTo>
                  <a:cubicBezTo>
                    <a:pt x="0" y="480771"/>
                    <a:pt x="480771" y="0"/>
                    <a:pt x="1073831" y="0"/>
                  </a:cubicBezTo>
                  <a:cubicBezTo>
                    <a:pt x="1666892" y="0"/>
                    <a:pt x="2147662" y="480771"/>
                    <a:pt x="2147662" y="1073831"/>
                  </a:cubicBezTo>
                  <a:close/>
                </a:path>
              </a:pathLst>
            </a:custGeom>
            <a:solidFill>
              <a:srgbClr val="BDA9E8"/>
            </a:solidFill>
            <a:ln w="3710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solidFill>
                  <a:schemeClr val="accent2"/>
                </a:solidFill>
              </a:endParaRPr>
            </a:p>
          </p:txBody>
        </p:sp>
        <p:sp>
          <p:nvSpPr>
            <p:cNvPr id="21" name="Freeform: Shape 646">
              <a:extLst>
                <a:ext uri="{FF2B5EF4-FFF2-40B4-BE49-F238E27FC236}">
                  <a16:creationId xmlns:a16="http://schemas.microsoft.com/office/drawing/2014/main" id="{9BC0E3DB-23D2-80A9-F590-4214DE41CE05}"/>
                </a:ext>
              </a:extLst>
            </p:cNvPr>
            <p:cNvSpPr/>
            <p:nvPr/>
          </p:nvSpPr>
          <p:spPr>
            <a:xfrm>
              <a:off x="7132701" y="2600210"/>
              <a:ext cx="5040000" cy="1260000"/>
            </a:xfrm>
            <a:custGeom>
              <a:avLst/>
              <a:gdLst>
                <a:gd name="connsiteX0" fmla="*/ 9933919 w 11749288"/>
                <a:gd name="connsiteY0" fmla="*/ 2190850 h 2190849"/>
                <a:gd name="connsiteX1" fmla="*/ 375481 w 11749288"/>
                <a:gd name="connsiteY1" fmla="*/ 2190850 h 2190849"/>
                <a:gd name="connsiteX2" fmla="*/ 0 w 11749288"/>
                <a:gd name="connsiteY2" fmla="*/ 1815369 h 2190849"/>
                <a:gd name="connsiteX3" fmla="*/ 0 w 11749288"/>
                <a:gd name="connsiteY3" fmla="*/ 1815369 h 2190849"/>
                <a:gd name="connsiteX4" fmla="*/ 1815369 w 11749288"/>
                <a:gd name="connsiteY4" fmla="*/ 0 h 2190849"/>
                <a:gd name="connsiteX5" fmla="*/ 11373808 w 11749288"/>
                <a:gd name="connsiteY5" fmla="*/ 0 h 2190849"/>
                <a:gd name="connsiteX6" fmla="*/ 11749288 w 11749288"/>
                <a:gd name="connsiteY6" fmla="*/ 375481 h 2190849"/>
                <a:gd name="connsiteX7" fmla="*/ 11749288 w 11749288"/>
                <a:gd name="connsiteY7" fmla="*/ 375481 h 2190849"/>
                <a:gd name="connsiteX8" fmla="*/ 9933919 w 11749288"/>
                <a:gd name="connsiteY8" fmla="*/ 2190850 h 219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49288" h="2190849">
                  <a:moveTo>
                    <a:pt x="9933919" y="2190850"/>
                  </a:moveTo>
                  <a:lnTo>
                    <a:pt x="375481" y="2190850"/>
                  </a:lnTo>
                  <a:cubicBezTo>
                    <a:pt x="168150" y="2190850"/>
                    <a:pt x="0" y="2022774"/>
                    <a:pt x="0" y="1815369"/>
                  </a:cubicBezTo>
                  <a:lnTo>
                    <a:pt x="0" y="1815369"/>
                  </a:lnTo>
                  <a:cubicBezTo>
                    <a:pt x="0" y="812775"/>
                    <a:pt x="812775" y="0"/>
                    <a:pt x="1815369" y="0"/>
                  </a:cubicBezTo>
                  <a:lnTo>
                    <a:pt x="11373808" y="0"/>
                  </a:lnTo>
                  <a:cubicBezTo>
                    <a:pt x="11581139" y="0"/>
                    <a:pt x="11749288" y="168076"/>
                    <a:pt x="11749288" y="375481"/>
                  </a:cubicBezTo>
                  <a:lnTo>
                    <a:pt x="11749288" y="375481"/>
                  </a:lnTo>
                  <a:cubicBezTo>
                    <a:pt x="11749288" y="1378074"/>
                    <a:pt x="10936514" y="2190850"/>
                    <a:pt x="9933919" y="2190850"/>
                  </a:cubicBezTo>
                  <a:close/>
                </a:path>
              </a:pathLst>
            </a:custGeom>
            <a:solidFill>
              <a:srgbClr val="D8DCFB"/>
            </a:solidFill>
            <a:ln w="7421" cap="flat">
              <a:noFill/>
              <a:prstDash val="solid"/>
              <a:miter/>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p>
          </p:txBody>
        </p:sp>
        <p:sp>
          <p:nvSpPr>
            <p:cNvPr id="22" name="Freeform: Shape 649">
              <a:extLst>
                <a:ext uri="{FF2B5EF4-FFF2-40B4-BE49-F238E27FC236}">
                  <a16:creationId xmlns:a16="http://schemas.microsoft.com/office/drawing/2014/main" id="{980257E6-8321-59BA-306B-007CAC5A2EE8}"/>
                </a:ext>
              </a:extLst>
            </p:cNvPr>
            <p:cNvSpPr/>
            <p:nvPr/>
          </p:nvSpPr>
          <p:spPr>
            <a:xfrm>
              <a:off x="6952710" y="2607853"/>
              <a:ext cx="662854" cy="662854"/>
            </a:xfrm>
            <a:custGeom>
              <a:avLst/>
              <a:gdLst>
                <a:gd name="connsiteX0" fmla="*/ 2147662 w 2147661"/>
                <a:gd name="connsiteY0" fmla="*/ 1073831 h 2147662"/>
                <a:gd name="connsiteX1" fmla="*/ 1073831 w 2147661"/>
                <a:gd name="connsiteY1" fmla="*/ 2147662 h 2147662"/>
                <a:gd name="connsiteX2" fmla="*/ 0 w 2147661"/>
                <a:gd name="connsiteY2" fmla="*/ 1073831 h 2147662"/>
                <a:gd name="connsiteX3" fmla="*/ 1073831 w 2147661"/>
                <a:gd name="connsiteY3" fmla="*/ 0 h 2147662"/>
                <a:gd name="connsiteX4" fmla="*/ 2147662 w 2147661"/>
                <a:gd name="connsiteY4" fmla="*/ 1073831 h 214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7661" h="2147662">
                  <a:moveTo>
                    <a:pt x="2147662" y="1073831"/>
                  </a:moveTo>
                  <a:cubicBezTo>
                    <a:pt x="2147662" y="1666892"/>
                    <a:pt x="1666892" y="2147662"/>
                    <a:pt x="1073831" y="2147662"/>
                  </a:cubicBezTo>
                  <a:cubicBezTo>
                    <a:pt x="480771" y="2147662"/>
                    <a:pt x="0" y="1666892"/>
                    <a:pt x="0" y="1073831"/>
                  </a:cubicBezTo>
                  <a:cubicBezTo>
                    <a:pt x="0" y="480771"/>
                    <a:pt x="480771" y="0"/>
                    <a:pt x="1073831" y="0"/>
                  </a:cubicBezTo>
                  <a:cubicBezTo>
                    <a:pt x="1666892" y="0"/>
                    <a:pt x="2147662" y="480771"/>
                    <a:pt x="2147662" y="1073831"/>
                  </a:cubicBezTo>
                  <a:close/>
                </a:path>
              </a:pathLst>
            </a:custGeom>
            <a:solidFill>
              <a:srgbClr val="8D57F4"/>
            </a:solidFill>
            <a:ln w="37103" cap="flat">
              <a:noFill/>
              <a:prstDash val="solid"/>
              <a:miter/>
            </a:ln>
            <a:effectLst>
              <a:outerShdw blurRad="50800" dist="38100" dir="2700000" algn="tl" rotWithShape="0">
                <a:srgbClr val="8D57F4">
                  <a:alpha val="20000"/>
                </a:srgb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solidFill>
                  <a:schemeClr val="accent2"/>
                </a:solidFill>
              </a:endParaRPr>
            </a:p>
          </p:txBody>
        </p:sp>
        <p:sp>
          <p:nvSpPr>
            <p:cNvPr id="23" name="TextBox 659">
              <a:extLst>
                <a:ext uri="{FF2B5EF4-FFF2-40B4-BE49-F238E27FC236}">
                  <a16:creationId xmlns:a16="http://schemas.microsoft.com/office/drawing/2014/main" id="{167E7BC6-BD57-C0F2-6373-AE82AF436812}"/>
                </a:ext>
              </a:extLst>
            </p:cNvPr>
            <p:cNvSpPr txBox="1"/>
            <p:nvPr/>
          </p:nvSpPr>
          <p:spPr>
            <a:xfrm>
              <a:off x="7678956" y="2722508"/>
              <a:ext cx="3156633" cy="76944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ltLang="zh-TW" sz="2200" b="1" dirty="0"/>
                <a:t>Embodying the MIT Spirit</a:t>
              </a:r>
              <a:br>
                <a:rPr lang="fr-FR" altLang="zh-TW" sz="2200" dirty="0"/>
              </a:br>
              <a:endParaRPr lang="en-IN" sz="2200" dirty="0">
                <a:solidFill>
                  <a:schemeClr val="accent2"/>
                </a:solidFill>
                <a:latin typeface="+mj-lt"/>
              </a:endParaRPr>
            </a:p>
          </p:txBody>
        </p:sp>
        <p:sp>
          <p:nvSpPr>
            <p:cNvPr id="24" name="TextBox 660">
              <a:extLst>
                <a:ext uri="{FF2B5EF4-FFF2-40B4-BE49-F238E27FC236}">
                  <a16:creationId xmlns:a16="http://schemas.microsoft.com/office/drawing/2014/main" id="{3865D9C2-8BCD-1C53-0336-237024AFBE41}"/>
                </a:ext>
              </a:extLst>
            </p:cNvPr>
            <p:cNvSpPr txBox="1"/>
            <p:nvPr/>
          </p:nvSpPr>
          <p:spPr>
            <a:xfrm>
              <a:off x="7678956" y="3131334"/>
              <a:ext cx="4045744" cy="4770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altLang="zh-TW" sz="1400" dirty="0">
                  <a:solidFill>
                    <a:srgbClr val="7E808D"/>
                  </a:solidFill>
                </a:rPr>
                <a:t>Emphasize ‘Made in Taiwan’ as a key force in the global accelerator industry.</a:t>
              </a:r>
              <a:endParaRPr lang="en-IN" sz="1400" dirty="0">
                <a:solidFill>
                  <a:srgbClr val="7E808D"/>
                </a:solidFill>
              </a:endParaRPr>
            </a:p>
          </p:txBody>
        </p:sp>
        <p:sp>
          <p:nvSpPr>
            <p:cNvPr id="25" name="TextBox 668">
              <a:extLst>
                <a:ext uri="{FF2B5EF4-FFF2-40B4-BE49-F238E27FC236}">
                  <a16:creationId xmlns:a16="http://schemas.microsoft.com/office/drawing/2014/main" id="{9BF2C1A5-22B7-D3E4-989C-C455977C6C0E}"/>
                </a:ext>
              </a:extLst>
            </p:cNvPr>
            <p:cNvSpPr txBox="1"/>
            <p:nvPr/>
          </p:nvSpPr>
          <p:spPr>
            <a:xfrm>
              <a:off x="7036312" y="2708448"/>
              <a:ext cx="495650"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TW" sz="2400" dirty="0">
                  <a:solidFill>
                    <a:schemeClr val="bg1"/>
                  </a:solidFill>
                  <a:latin typeface="+mj-lt"/>
                </a:rPr>
                <a:t>02</a:t>
              </a:r>
              <a:endParaRPr lang="en-IN" sz="2400" dirty="0">
                <a:solidFill>
                  <a:schemeClr val="bg1"/>
                </a:solidFill>
                <a:latin typeface="+mj-lt"/>
              </a:endParaRPr>
            </a:p>
          </p:txBody>
        </p:sp>
      </p:grpSp>
      <p:grpSp>
        <p:nvGrpSpPr>
          <p:cNvPr id="40" name="群組 39">
            <a:extLst>
              <a:ext uri="{FF2B5EF4-FFF2-40B4-BE49-F238E27FC236}">
                <a16:creationId xmlns:a16="http://schemas.microsoft.com/office/drawing/2014/main" id="{9073A826-4D93-8EF2-E9C9-B06EC63646D2}"/>
              </a:ext>
            </a:extLst>
          </p:cNvPr>
          <p:cNvGrpSpPr/>
          <p:nvPr/>
        </p:nvGrpSpPr>
        <p:grpSpPr>
          <a:xfrm>
            <a:off x="6096000" y="3964472"/>
            <a:ext cx="5334054" cy="1366421"/>
            <a:chOff x="7090846" y="3836177"/>
            <a:chExt cx="5334054" cy="1366421"/>
          </a:xfrm>
        </p:grpSpPr>
        <p:sp>
          <p:nvSpPr>
            <p:cNvPr id="26" name="Freeform: Shape 645">
              <a:extLst>
                <a:ext uri="{FF2B5EF4-FFF2-40B4-BE49-F238E27FC236}">
                  <a16:creationId xmlns:a16="http://schemas.microsoft.com/office/drawing/2014/main" id="{D5C6C620-3492-4706-9AAD-35C1D287A992}"/>
                </a:ext>
              </a:extLst>
            </p:cNvPr>
            <p:cNvSpPr/>
            <p:nvPr/>
          </p:nvSpPr>
          <p:spPr>
            <a:xfrm>
              <a:off x="7090846" y="3836177"/>
              <a:ext cx="890980" cy="890980"/>
            </a:xfrm>
            <a:custGeom>
              <a:avLst/>
              <a:gdLst>
                <a:gd name="connsiteX0" fmla="*/ 2147662 w 2147661"/>
                <a:gd name="connsiteY0" fmla="*/ 1073831 h 2147662"/>
                <a:gd name="connsiteX1" fmla="*/ 1073831 w 2147661"/>
                <a:gd name="connsiteY1" fmla="*/ 2147662 h 2147662"/>
                <a:gd name="connsiteX2" fmla="*/ 0 w 2147661"/>
                <a:gd name="connsiteY2" fmla="*/ 1073831 h 2147662"/>
                <a:gd name="connsiteX3" fmla="*/ 1073831 w 2147661"/>
                <a:gd name="connsiteY3" fmla="*/ 0 h 2147662"/>
                <a:gd name="connsiteX4" fmla="*/ 2147662 w 2147661"/>
                <a:gd name="connsiteY4" fmla="*/ 1073831 h 214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7661" h="2147662">
                  <a:moveTo>
                    <a:pt x="2147662" y="1073831"/>
                  </a:moveTo>
                  <a:cubicBezTo>
                    <a:pt x="2147662" y="1666892"/>
                    <a:pt x="1666892" y="2147662"/>
                    <a:pt x="1073831" y="2147662"/>
                  </a:cubicBezTo>
                  <a:cubicBezTo>
                    <a:pt x="480771" y="2147662"/>
                    <a:pt x="0" y="1666892"/>
                    <a:pt x="0" y="1073831"/>
                  </a:cubicBezTo>
                  <a:cubicBezTo>
                    <a:pt x="0" y="480771"/>
                    <a:pt x="480771" y="0"/>
                    <a:pt x="1073831" y="0"/>
                  </a:cubicBezTo>
                  <a:cubicBezTo>
                    <a:pt x="1666892" y="0"/>
                    <a:pt x="2147662" y="480771"/>
                    <a:pt x="2147662" y="1073831"/>
                  </a:cubicBezTo>
                  <a:close/>
                </a:path>
              </a:pathLst>
            </a:custGeom>
            <a:solidFill>
              <a:srgbClr val="BDA9E8"/>
            </a:solidFill>
            <a:ln w="3710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solidFill>
                  <a:schemeClr val="accent2"/>
                </a:solidFill>
              </a:endParaRPr>
            </a:p>
          </p:txBody>
        </p:sp>
        <p:sp>
          <p:nvSpPr>
            <p:cNvPr id="27" name="Freeform: Shape 646">
              <a:extLst>
                <a:ext uri="{FF2B5EF4-FFF2-40B4-BE49-F238E27FC236}">
                  <a16:creationId xmlns:a16="http://schemas.microsoft.com/office/drawing/2014/main" id="{09214BE0-0768-30B9-2128-21F3D09F4179}"/>
                </a:ext>
              </a:extLst>
            </p:cNvPr>
            <p:cNvSpPr/>
            <p:nvPr/>
          </p:nvSpPr>
          <p:spPr>
            <a:xfrm>
              <a:off x="7384900" y="3942598"/>
              <a:ext cx="5040000" cy="1260000"/>
            </a:xfrm>
            <a:custGeom>
              <a:avLst/>
              <a:gdLst>
                <a:gd name="connsiteX0" fmla="*/ 9933919 w 11749288"/>
                <a:gd name="connsiteY0" fmla="*/ 2190850 h 2190849"/>
                <a:gd name="connsiteX1" fmla="*/ 375481 w 11749288"/>
                <a:gd name="connsiteY1" fmla="*/ 2190850 h 2190849"/>
                <a:gd name="connsiteX2" fmla="*/ 0 w 11749288"/>
                <a:gd name="connsiteY2" fmla="*/ 1815369 h 2190849"/>
                <a:gd name="connsiteX3" fmla="*/ 0 w 11749288"/>
                <a:gd name="connsiteY3" fmla="*/ 1815369 h 2190849"/>
                <a:gd name="connsiteX4" fmla="*/ 1815369 w 11749288"/>
                <a:gd name="connsiteY4" fmla="*/ 0 h 2190849"/>
                <a:gd name="connsiteX5" fmla="*/ 11373808 w 11749288"/>
                <a:gd name="connsiteY5" fmla="*/ 0 h 2190849"/>
                <a:gd name="connsiteX6" fmla="*/ 11749288 w 11749288"/>
                <a:gd name="connsiteY6" fmla="*/ 375481 h 2190849"/>
                <a:gd name="connsiteX7" fmla="*/ 11749288 w 11749288"/>
                <a:gd name="connsiteY7" fmla="*/ 375481 h 2190849"/>
                <a:gd name="connsiteX8" fmla="*/ 9933919 w 11749288"/>
                <a:gd name="connsiteY8" fmla="*/ 2190850 h 219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49288" h="2190849">
                  <a:moveTo>
                    <a:pt x="9933919" y="2190850"/>
                  </a:moveTo>
                  <a:lnTo>
                    <a:pt x="375481" y="2190850"/>
                  </a:lnTo>
                  <a:cubicBezTo>
                    <a:pt x="168150" y="2190850"/>
                    <a:pt x="0" y="2022774"/>
                    <a:pt x="0" y="1815369"/>
                  </a:cubicBezTo>
                  <a:lnTo>
                    <a:pt x="0" y="1815369"/>
                  </a:lnTo>
                  <a:cubicBezTo>
                    <a:pt x="0" y="812775"/>
                    <a:pt x="812775" y="0"/>
                    <a:pt x="1815369" y="0"/>
                  </a:cubicBezTo>
                  <a:lnTo>
                    <a:pt x="11373808" y="0"/>
                  </a:lnTo>
                  <a:cubicBezTo>
                    <a:pt x="11581139" y="0"/>
                    <a:pt x="11749288" y="168076"/>
                    <a:pt x="11749288" y="375481"/>
                  </a:cubicBezTo>
                  <a:lnTo>
                    <a:pt x="11749288" y="375481"/>
                  </a:lnTo>
                  <a:cubicBezTo>
                    <a:pt x="11749288" y="1378074"/>
                    <a:pt x="10936514" y="2190850"/>
                    <a:pt x="9933919" y="2190850"/>
                  </a:cubicBezTo>
                  <a:close/>
                </a:path>
              </a:pathLst>
            </a:custGeom>
            <a:solidFill>
              <a:srgbClr val="D8DCFB"/>
            </a:solidFill>
            <a:ln w="7421" cap="flat">
              <a:noFill/>
              <a:prstDash val="solid"/>
              <a:miter/>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p>
          </p:txBody>
        </p:sp>
        <p:sp>
          <p:nvSpPr>
            <p:cNvPr id="28" name="Freeform: Shape 649">
              <a:extLst>
                <a:ext uri="{FF2B5EF4-FFF2-40B4-BE49-F238E27FC236}">
                  <a16:creationId xmlns:a16="http://schemas.microsoft.com/office/drawing/2014/main" id="{A9B2609E-98BA-E4E3-8BF8-41AD3CCD66BA}"/>
                </a:ext>
              </a:extLst>
            </p:cNvPr>
            <p:cNvSpPr/>
            <p:nvPr/>
          </p:nvSpPr>
          <p:spPr>
            <a:xfrm>
              <a:off x="7204909" y="3950240"/>
              <a:ext cx="662854" cy="662854"/>
            </a:xfrm>
            <a:custGeom>
              <a:avLst/>
              <a:gdLst>
                <a:gd name="connsiteX0" fmla="*/ 2147662 w 2147661"/>
                <a:gd name="connsiteY0" fmla="*/ 1073831 h 2147662"/>
                <a:gd name="connsiteX1" fmla="*/ 1073831 w 2147661"/>
                <a:gd name="connsiteY1" fmla="*/ 2147662 h 2147662"/>
                <a:gd name="connsiteX2" fmla="*/ 0 w 2147661"/>
                <a:gd name="connsiteY2" fmla="*/ 1073831 h 2147662"/>
                <a:gd name="connsiteX3" fmla="*/ 1073831 w 2147661"/>
                <a:gd name="connsiteY3" fmla="*/ 0 h 2147662"/>
                <a:gd name="connsiteX4" fmla="*/ 2147662 w 2147661"/>
                <a:gd name="connsiteY4" fmla="*/ 1073831 h 214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7661" h="2147662">
                  <a:moveTo>
                    <a:pt x="2147662" y="1073831"/>
                  </a:moveTo>
                  <a:cubicBezTo>
                    <a:pt x="2147662" y="1666892"/>
                    <a:pt x="1666892" y="2147662"/>
                    <a:pt x="1073831" y="2147662"/>
                  </a:cubicBezTo>
                  <a:cubicBezTo>
                    <a:pt x="480771" y="2147662"/>
                    <a:pt x="0" y="1666892"/>
                    <a:pt x="0" y="1073831"/>
                  </a:cubicBezTo>
                  <a:cubicBezTo>
                    <a:pt x="0" y="480771"/>
                    <a:pt x="480771" y="0"/>
                    <a:pt x="1073831" y="0"/>
                  </a:cubicBezTo>
                  <a:cubicBezTo>
                    <a:pt x="1666892" y="0"/>
                    <a:pt x="2147662" y="480771"/>
                    <a:pt x="2147662" y="1073831"/>
                  </a:cubicBezTo>
                  <a:close/>
                </a:path>
              </a:pathLst>
            </a:custGeom>
            <a:solidFill>
              <a:srgbClr val="8D57F4"/>
            </a:solidFill>
            <a:ln w="37103" cap="flat">
              <a:noFill/>
              <a:prstDash val="solid"/>
              <a:miter/>
            </a:ln>
            <a:effectLst>
              <a:outerShdw blurRad="50800" dist="38100" dir="2700000" algn="tl" rotWithShape="0">
                <a:srgbClr val="8D57F4">
                  <a:alpha val="20000"/>
                </a:srgb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solidFill>
                  <a:schemeClr val="accent2"/>
                </a:solidFill>
              </a:endParaRPr>
            </a:p>
          </p:txBody>
        </p:sp>
        <p:sp>
          <p:nvSpPr>
            <p:cNvPr id="29" name="TextBox 659">
              <a:extLst>
                <a:ext uri="{FF2B5EF4-FFF2-40B4-BE49-F238E27FC236}">
                  <a16:creationId xmlns:a16="http://schemas.microsoft.com/office/drawing/2014/main" id="{625550E4-4BAC-6446-5275-09F79B610559}"/>
                </a:ext>
              </a:extLst>
            </p:cNvPr>
            <p:cNvSpPr txBox="1"/>
            <p:nvPr/>
          </p:nvSpPr>
          <p:spPr>
            <a:xfrm>
              <a:off x="7931155" y="4064895"/>
              <a:ext cx="3893245" cy="76944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ltLang="zh-TW" sz="2200" b="1" dirty="0"/>
                <a:t>Becoming a </a:t>
              </a:r>
              <a:r>
                <a:rPr lang="en-US" altLang="zh-TW" sz="2200" b="1" dirty="0"/>
                <a:t>Exhibition</a:t>
              </a:r>
              <a:r>
                <a:rPr lang="fr-FR" altLang="zh-TW" sz="2200" b="1" dirty="0"/>
                <a:t> Highlight</a:t>
              </a:r>
              <a:br>
                <a:rPr lang="fr-FR" altLang="zh-TW" sz="2200" dirty="0"/>
              </a:br>
              <a:endParaRPr lang="en-IN" sz="2200" dirty="0">
                <a:solidFill>
                  <a:schemeClr val="accent2"/>
                </a:solidFill>
                <a:latin typeface="+mj-lt"/>
              </a:endParaRPr>
            </a:p>
          </p:txBody>
        </p:sp>
        <p:sp>
          <p:nvSpPr>
            <p:cNvPr id="30" name="TextBox 660">
              <a:extLst>
                <a:ext uri="{FF2B5EF4-FFF2-40B4-BE49-F238E27FC236}">
                  <a16:creationId xmlns:a16="http://schemas.microsoft.com/office/drawing/2014/main" id="{6EBA7222-1793-4158-02D9-3CAFF0F775DF}"/>
                </a:ext>
              </a:extLst>
            </p:cNvPr>
            <p:cNvSpPr txBox="1"/>
            <p:nvPr/>
          </p:nvSpPr>
          <p:spPr>
            <a:xfrm>
              <a:off x="7951365" y="4504652"/>
              <a:ext cx="3899743" cy="4770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400" dirty="0">
                  <a:solidFill>
                    <a:srgbClr val="7E808D"/>
                  </a:solidFill>
                </a:rPr>
                <a:t>A large pavilion and gathering, easily seen, attracting attention as a conference highlight..</a:t>
              </a:r>
              <a:endParaRPr lang="en-IN" sz="1400" dirty="0">
                <a:solidFill>
                  <a:srgbClr val="7E808D"/>
                </a:solidFill>
              </a:endParaRPr>
            </a:p>
          </p:txBody>
        </p:sp>
        <p:sp>
          <p:nvSpPr>
            <p:cNvPr id="31" name="TextBox 668">
              <a:extLst>
                <a:ext uri="{FF2B5EF4-FFF2-40B4-BE49-F238E27FC236}">
                  <a16:creationId xmlns:a16="http://schemas.microsoft.com/office/drawing/2014/main" id="{546F98EB-0A3D-7DCA-6335-25CA6905CBBB}"/>
                </a:ext>
              </a:extLst>
            </p:cNvPr>
            <p:cNvSpPr txBox="1"/>
            <p:nvPr/>
          </p:nvSpPr>
          <p:spPr>
            <a:xfrm>
              <a:off x="7288511" y="4050835"/>
              <a:ext cx="495650"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TW" sz="2400" dirty="0">
                  <a:solidFill>
                    <a:schemeClr val="bg1"/>
                  </a:solidFill>
                  <a:latin typeface="+mj-lt"/>
                </a:rPr>
                <a:t>03</a:t>
              </a:r>
              <a:endParaRPr lang="en-IN" sz="2400" dirty="0">
                <a:solidFill>
                  <a:schemeClr val="bg1"/>
                </a:solidFill>
                <a:latin typeface="+mj-lt"/>
              </a:endParaRPr>
            </a:p>
          </p:txBody>
        </p:sp>
      </p:grpSp>
      <p:grpSp>
        <p:nvGrpSpPr>
          <p:cNvPr id="41" name="群組 40">
            <a:extLst>
              <a:ext uri="{FF2B5EF4-FFF2-40B4-BE49-F238E27FC236}">
                <a16:creationId xmlns:a16="http://schemas.microsoft.com/office/drawing/2014/main" id="{F131B267-3383-60BE-8352-48E959B42B25}"/>
              </a:ext>
            </a:extLst>
          </p:cNvPr>
          <p:cNvGrpSpPr/>
          <p:nvPr/>
        </p:nvGrpSpPr>
        <p:grpSpPr>
          <a:xfrm>
            <a:off x="6096000" y="5400675"/>
            <a:ext cx="5334054" cy="1366420"/>
            <a:chOff x="7277982" y="5400675"/>
            <a:chExt cx="5334054" cy="1366420"/>
          </a:xfrm>
        </p:grpSpPr>
        <p:sp>
          <p:nvSpPr>
            <p:cNvPr id="32" name="Freeform: Shape 645">
              <a:extLst>
                <a:ext uri="{FF2B5EF4-FFF2-40B4-BE49-F238E27FC236}">
                  <a16:creationId xmlns:a16="http://schemas.microsoft.com/office/drawing/2014/main" id="{E88C3DAA-5D01-BBA2-53B8-4C84CDBD70A8}"/>
                </a:ext>
              </a:extLst>
            </p:cNvPr>
            <p:cNvSpPr/>
            <p:nvPr/>
          </p:nvSpPr>
          <p:spPr>
            <a:xfrm>
              <a:off x="7277982" y="5400675"/>
              <a:ext cx="890980" cy="890980"/>
            </a:xfrm>
            <a:custGeom>
              <a:avLst/>
              <a:gdLst>
                <a:gd name="connsiteX0" fmla="*/ 2147662 w 2147661"/>
                <a:gd name="connsiteY0" fmla="*/ 1073831 h 2147662"/>
                <a:gd name="connsiteX1" fmla="*/ 1073831 w 2147661"/>
                <a:gd name="connsiteY1" fmla="*/ 2147662 h 2147662"/>
                <a:gd name="connsiteX2" fmla="*/ 0 w 2147661"/>
                <a:gd name="connsiteY2" fmla="*/ 1073831 h 2147662"/>
                <a:gd name="connsiteX3" fmla="*/ 1073831 w 2147661"/>
                <a:gd name="connsiteY3" fmla="*/ 0 h 2147662"/>
                <a:gd name="connsiteX4" fmla="*/ 2147662 w 2147661"/>
                <a:gd name="connsiteY4" fmla="*/ 1073831 h 214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7661" h="2147662">
                  <a:moveTo>
                    <a:pt x="2147662" y="1073831"/>
                  </a:moveTo>
                  <a:cubicBezTo>
                    <a:pt x="2147662" y="1666892"/>
                    <a:pt x="1666892" y="2147662"/>
                    <a:pt x="1073831" y="2147662"/>
                  </a:cubicBezTo>
                  <a:cubicBezTo>
                    <a:pt x="480771" y="2147662"/>
                    <a:pt x="0" y="1666892"/>
                    <a:pt x="0" y="1073831"/>
                  </a:cubicBezTo>
                  <a:cubicBezTo>
                    <a:pt x="0" y="480771"/>
                    <a:pt x="480771" y="0"/>
                    <a:pt x="1073831" y="0"/>
                  </a:cubicBezTo>
                  <a:cubicBezTo>
                    <a:pt x="1666892" y="0"/>
                    <a:pt x="2147662" y="480771"/>
                    <a:pt x="2147662" y="1073831"/>
                  </a:cubicBezTo>
                  <a:close/>
                </a:path>
              </a:pathLst>
            </a:custGeom>
            <a:solidFill>
              <a:srgbClr val="BDA9E8"/>
            </a:solidFill>
            <a:ln w="3710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solidFill>
                  <a:schemeClr val="accent2"/>
                </a:solidFill>
              </a:endParaRPr>
            </a:p>
          </p:txBody>
        </p:sp>
        <p:sp>
          <p:nvSpPr>
            <p:cNvPr id="33" name="Freeform: Shape 646">
              <a:extLst>
                <a:ext uri="{FF2B5EF4-FFF2-40B4-BE49-F238E27FC236}">
                  <a16:creationId xmlns:a16="http://schemas.microsoft.com/office/drawing/2014/main" id="{67C7B0C9-6900-FBB7-0F20-10CEA2F8F3E0}"/>
                </a:ext>
              </a:extLst>
            </p:cNvPr>
            <p:cNvSpPr/>
            <p:nvPr/>
          </p:nvSpPr>
          <p:spPr>
            <a:xfrm>
              <a:off x="7572036" y="5507095"/>
              <a:ext cx="5040000" cy="1260000"/>
            </a:xfrm>
            <a:custGeom>
              <a:avLst/>
              <a:gdLst>
                <a:gd name="connsiteX0" fmla="*/ 9933919 w 11749288"/>
                <a:gd name="connsiteY0" fmla="*/ 2190850 h 2190849"/>
                <a:gd name="connsiteX1" fmla="*/ 375481 w 11749288"/>
                <a:gd name="connsiteY1" fmla="*/ 2190850 h 2190849"/>
                <a:gd name="connsiteX2" fmla="*/ 0 w 11749288"/>
                <a:gd name="connsiteY2" fmla="*/ 1815369 h 2190849"/>
                <a:gd name="connsiteX3" fmla="*/ 0 w 11749288"/>
                <a:gd name="connsiteY3" fmla="*/ 1815369 h 2190849"/>
                <a:gd name="connsiteX4" fmla="*/ 1815369 w 11749288"/>
                <a:gd name="connsiteY4" fmla="*/ 0 h 2190849"/>
                <a:gd name="connsiteX5" fmla="*/ 11373808 w 11749288"/>
                <a:gd name="connsiteY5" fmla="*/ 0 h 2190849"/>
                <a:gd name="connsiteX6" fmla="*/ 11749288 w 11749288"/>
                <a:gd name="connsiteY6" fmla="*/ 375481 h 2190849"/>
                <a:gd name="connsiteX7" fmla="*/ 11749288 w 11749288"/>
                <a:gd name="connsiteY7" fmla="*/ 375481 h 2190849"/>
                <a:gd name="connsiteX8" fmla="*/ 9933919 w 11749288"/>
                <a:gd name="connsiteY8" fmla="*/ 2190850 h 219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49288" h="2190849">
                  <a:moveTo>
                    <a:pt x="9933919" y="2190850"/>
                  </a:moveTo>
                  <a:lnTo>
                    <a:pt x="375481" y="2190850"/>
                  </a:lnTo>
                  <a:cubicBezTo>
                    <a:pt x="168150" y="2190850"/>
                    <a:pt x="0" y="2022774"/>
                    <a:pt x="0" y="1815369"/>
                  </a:cubicBezTo>
                  <a:lnTo>
                    <a:pt x="0" y="1815369"/>
                  </a:lnTo>
                  <a:cubicBezTo>
                    <a:pt x="0" y="812775"/>
                    <a:pt x="812775" y="0"/>
                    <a:pt x="1815369" y="0"/>
                  </a:cubicBezTo>
                  <a:lnTo>
                    <a:pt x="11373808" y="0"/>
                  </a:lnTo>
                  <a:cubicBezTo>
                    <a:pt x="11581139" y="0"/>
                    <a:pt x="11749288" y="168076"/>
                    <a:pt x="11749288" y="375481"/>
                  </a:cubicBezTo>
                  <a:lnTo>
                    <a:pt x="11749288" y="375481"/>
                  </a:lnTo>
                  <a:cubicBezTo>
                    <a:pt x="11749288" y="1378074"/>
                    <a:pt x="10936514" y="2190850"/>
                    <a:pt x="9933919" y="2190850"/>
                  </a:cubicBezTo>
                  <a:close/>
                </a:path>
              </a:pathLst>
            </a:custGeom>
            <a:solidFill>
              <a:srgbClr val="D8DCFB"/>
            </a:solidFill>
            <a:ln w="7421" cap="flat">
              <a:noFill/>
              <a:prstDash val="solid"/>
              <a:miter/>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p>
          </p:txBody>
        </p:sp>
        <p:sp>
          <p:nvSpPr>
            <p:cNvPr id="34" name="Freeform: Shape 649">
              <a:extLst>
                <a:ext uri="{FF2B5EF4-FFF2-40B4-BE49-F238E27FC236}">
                  <a16:creationId xmlns:a16="http://schemas.microsoft.com/office/drawing/2014/main" id="{97CFFB8A-5DA0-64B8-0C50-D14D56C05A51}"/>
                </a:ext>
              </a:extLst>
            </p:cNvPr>
            <p:cNvSpPr/>
            <p:nvPr/>
          </p:nvSpPr>
          <p:spPr>
            <a:xfrm>
              <a:off x="7392045" y="5514738"/>
              <a:ext cx="662854" cy="662854"/>
            </a:xfrm>
            <a:custGeom>
              <a:avLst/>
              <a:gdLst>
                <a:gd name="connsiteX0" fmla="*/ 2147662 w 2147661"/>
                <a:gd name="connsiteY0" fmla="*/ 1073831 h 2147662"/>
                <a:gd name="connsiteX1" fmla="*/ 1073831 w 2147661"/>
                <a:gd name="connsiteY1" fmla="*/ 2147662 h 2147662"/>
                <a:gd name="connsiteX2" fmla="*/ 0 w 2147661"/>
                <a:gd name="connsiteY2" fmla="*/ 1073831 h 2147662"/>
                <a:gd name="connsiteX3" fmla="*/ 1073831 w 2147661"/>
                <a:gd name="connsiteY3" fmla="*/ 0 h 2147662"/>
                <a:gd name="connsiteX4" fmla="*/ 2147662 w 2147661"/>
                <a:gd name="connsiteY4" fmla="*/ 1073831 h 214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7661" h="2147662">
                  <a:moveTo>
                    <a:pt x="2147662" y="1073831"/>
                  </a:moveTo>
                  <a:cubicBezTo>
                    <a:pt x="2147662" y="1666892"/>
                    <a:pt x="1666892" y="2147662"/>
                    <a:pt x="1073831" y="2147662"/>
                  </a:cubicBezTo>
                  <a:cubicBezTo>
                    <a:pt x="480771" y="2147662"/>
                    <a:pt x="0" y="1666892"/>
                    <a:pt x="0" y="1073831"/>
                  </a:cubicBezTo>
                  <a:cubicBezTo>
                    <a:pt x="0" y="480771"/>
                    <a:pt x="480771" y="0"/>
                    <a:pt x="1073831" y="0"/>
                  </a:cubicBezTo>
                  <a:cubicBezTo>
                    <a:pt x="1666892" y="0"/>
                    <a:pt x="2147662" y="480771"/>
                    <a:pt x="2147662" y="1073831"/>
                  </a:cubicBezTo>
                  <a:close/>
                </a:path>
              </a:pathLst>
            </a:custGeom>
            <a:solidFill>
              <a:srgbClr val="8D57F4"/>
            </a:solidFill>
            <a:ln w="37103" cap="flat">
              <a:noFill/>
              <a:prstDash val="solid"/>
              <a:miter/>
            </a:ln>
            <a:effectLst>
              <a:outerShdw blurRad="50800" dist="38100" dir="2700000" algn="tl" rotWithShape="0">
                <a:srgbClr val="8D57F4">
                  <a:alpha val="20000"/>
                </a:srgb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solidFill>
                  <a:schemeClr val="accent2"/>
                </a:solidFill>
              </a:endParaRPr>
            </a:p>
          </p:txBody>
        </p:sp>
        <p:sp>
          <p:nvSpPr>
            <p:cNvPr id="35" name="TextBox 659">
              <a:extLst>
                <a:ext uri="{FF2B5EF4-FFF2-40B4-BE49-F238E27FC236}">
                  <a16:creationId xmlns:a16="http://schemas.microsoft.com/office/drawing/2014/main" id="{646ED444-FE79-4B9F-D1A1-2E5B54EBB5E1}"/>
                </a:ext>
              </a:extLst>
            </p:cNvPr>
            <p:cNvSpPr txBox="1"/>
            <p:nvPr/>
          </p:nvSpPr>
          <p:spPr>
            <a:xfrm>
              <a:off x="8138501" y="5545705"/>
              <a:ext cx="3982950" cy="76944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sz="2200" b="1" dirty="0"/>
                <a:t>Generating Financial Benefits to </a:t>
              </a:r>
              <a:br>
                <a:rPr lang="en-US" altLang="zh-TW" sz="2200" b="1" dirty="0"/>
              </a:br>
              <a:r>
                <a:rPr lang="en-US" altLang="zh-TW" sz="2200" b="1" dirty="0"/>
                <a:t>the conference</a:t>
              </a:r>
              <a:endParaRPr lang="en-IN" sz="2200" dirty="0">
                <a:solidFill>
                  <a:schemeClr val="accent2"/>
                </a:solidFill>
                <a:latin typeface="+mj-lt"/>
              </a:endParaRPr>
            </a:p>
          </p:txBody>
        </p:sp>
        <p:sp>
          <p:nvSpPr>
            <p:cNvPr id="36" name="TextBox 660">
              <a:extLst>
                <a:ext uri="{FF2B5EF4-FFF2-40B4-BE49-F238E27FC236}">
                  <a16:creationId xmlns:a16="http://schemas.microsoft.com/office/drawing/2014/main" id="{BCEA3F65-79B4-DACA-4595-9BDE8F53C810}"/>
                </a:ext>
              </a:extLst>
            </p:cNvPr>
            <p:cNvSpPr txBox="1"/>
            <p:nvPr/>
          </p:nvSpPr>
          <p:spPr>
            <a:xfrm>
              <a:off x="8168962" y="6291655"/>
              <a:ext cx="3732817" cy="464486"/>
            </a:xfrm>
            <a:prstGeom prst="rect">
              <a:avLst/>
            </a:prstGeom>
            <a:noFill/>
          </p:spPr>
          <p:txBody>
            <a:bodyPr wrap="square" rtlCol="0">
              <a:spAutoFit/>
            </a:bodyPr>
            <a:lstStyle>
              <a:defPPr>
                <a:defRPr lang="zh-TW"/>
              </a:defPPr>
              <a:lvl1pPr>
                <a:lnSpc>
                  <a:spcPts val="1500"/>
                </a:lnSpc>
                <a:defRPr sz="1400">
                  <a:solidFill>
                    <a:srgbClr val="7E808D"/>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TW" dirty="0"/>
                <a:t>Enhance overall conference revenue through the participation of Taiwanese companies.</a:t>
              </a:r>
              <a:endParaRPr lang="en-IN" dirty="0"/>
            </a:p>
          </p:txBody>
        </p:sp>
        <p:sp>
          <p:nvSpPr>
            <p:cNvPr id="37" name="TextBox 668">
              <a:extLst>
                <a:ext uri="{FF2B5EF4-FFF2-40B4-BE49-F238E27FC236}">
                  <a16:creationId xmlns:a16="http://schemas.microsoft.com/office/drawing/2014/main" id="{AF52C9E0-FA6E-B839-8A56-D794AFA2A384}"/>
                </a:ext>
              </a:extLst>
            </p:cNvPr>
            <p:cNvSpPr txBox="1"/>
            <p:nvPr/>
          </p:nvSpPr>
          <p:spPr>
            <a:xfrm>
              <a:off x="7475647" y="5615333"/>
              <a:ext cx="495650"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TW" sz="2400" dirty="0">
                  <a:solidFill>
                    <a:schemeClr val="bg1"/>
                  </a:solidFill>
                  <a:latin typeface="+mj-lt"/>
                </a:rPr>
                <a:t>04</a:t>
              </a:r>
              <a:endParaRPr lang="en-IN" sz="2400" dirty="0">
                <a:solidFill>
                  <a:schemeClr val="bg1"/>
                </a:solidFill>
                <a:latin typeface="+mj-lt"/>
              </a:endParaRPr>
            </a:p>
          </p:txBody>
        </p:sp>
      </p:grpSp>
    </p:spTree>
    <p:extLst>
      <p:ext uri="{BB962C8B-B14F-4D97-AF65-F5344CB8AC3E}">
        <p14:creationId xmlns:p14="http://schemas.microsoft.com/office/powerpoint/2010/main" val="26024570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a:extLst>
              <a:ext uri="{FF2B5EF4-FFF2-40B4-BE49-F238E27FC236}">
                <a16:creationId xmlns:a16="http://schemas.microsoft.com/office/drawing/2014/main" id="{A2158A13-0C6D-41ED-00BD-5584F0E2FBD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950897" y="763887"/>
            <a:ext cx="10596768" cy="6000367"/>
          </a:xfrm>
          <a:prstGeom prst="rect">
            <a:avLst/>
          </a:prstGeom>
        </p:spPr>
      </p:pic>
      <p:sp>
        <p:nvSpPr>
          <p:cNvPr id="5" name="文字方塊 4">
            <a:extLst>
              <a:ext uri="{FF2B5EF4-FFF2-40B4-BE49-F238E27FC236}">
                <a16:creationId xmlns:a16="http://schemas.microsoft.com/office/drawing/2014/main" id="{2AD7E6EA-7D72-4E63-83B2-3D6F62625F8D}"/>
              </a:ext>
            </a:extLst>
          </p:cNvPr>
          <p:cNvSpPr txBox="1"/>
          <p:nvPr/>
        </p:nvSpPr>
        <p:spPr>
          <a:xfrm>
            <a:off x="3951986" y="160571"/>
            <a:ext cx="5333415" cy="707886"/>
          </a:xfrm>
          <a:prstGeom prst="rect">
            <a:avLst/>
          </a:prstGeom>
          <a:noFill/>
        </p:spPr>
        <p:txBody>
          <a:bodyPr wrap="square">
            <a:spAutoFit/>
          </a:bodyPr>
          <a:lstStyle/>
          <a:p>
            <a:r>
              <a:rPr lang="en-US" altLang="zh-TW" sz="4000" b="1" dirty="0">
                <a:latin typeface="Arial" panose="020B0604020202020204" pitchFamily="34" charset="0"/>
                <a:ea typeface="微軟正黑體" panose="020B0604030504040204" pitchFamily="34" charset="-120"/>
                <a:cs typeface="Arial" panose="020B0604020202020204" pitchFamily="34" charset="0"/>
              </a:rPr>
              <a:t>IPAC25</a:t>
            </a:r>
            <a:r>
              <a:rPr lang="zh-TW" altLang="en-US" sz="4000" b="1" dirty="0">
                <a:latin typeface="Arial" panose="020B0604020202020204" pitchFamily="34" charset="0"/>
                <a:ea typeface="微軟正黑體" panose="020B0604030504040204" pitchFamily="34" charset="-120"/>
                <a:cs typeface="Arial" panose="020B0604020202020204" pitchFamily="34" charset="0"/>
              </a:rPr>
              <a:t> </a:t>
            </a:r>
            <a:r>
              <a:rPr lang="en-US" altLang="zh-TW" sz="4000" b="1" dirty="0">
                <a:latin typeface="Arial" panose="020B0604020202020204" pitchFamily="34" charset="0"/>
                <a:ea typeface="微軟正黑體" panose="020B0604030504040204" pitchFamily="34" charset="-120"/>
                <a:cs typeface="Arial" panose="020B0604020202020204" pitchFamily="34" charset="0"/>
              </a:rPr>
              <a:t>Sponsors</a:t>
            </a:r>
            <a:endParaRPr lang="zh-TW" altLang="en-US" sz="4000" b="1" dirty="0">
              <a:latin typeface="Arial" panose="020B0604020202020204" pitchFamily="34" charset="0"/>
              <a:ea typeface="微軟正黑體" panose="020B0604030504040204" pitchFamily="34" charset="-120"/>
              <a:cs typeface="Arial" panose="020B0604020202020204" pitchFamily="34" charset="0"/>
            </a:endParaRPr>
          </a:p>
        </p:txBody>
      </p:sp>
    </p:spTree>
    <p:extLst>
      <p:ext uri="{BB962C8B-B14F-4D97-AF65-F5344CB8AC3E}">
        <p14:creationId xmlns:p14="http://schemas.microsoft.com/office/powerpoint/2010/main" val="27781112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圖片 8">
            <a:extLst>
              <a:ext uri="{FF2B5EF4-FFF2-40B4-BE49-F238E27FC236}">
                <a16:creationId xmlns:a16="http://schemas.microsoft.com/office/drawing/2014/main" id="{C4BC5544-EFB7-5C43-0495-DE1EE143374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37633" y="4242078"/>
            <a:ext cx="4110012" cy="1668634"/>
          </a:xfrm>
          <a:prstGeom prst="rect">
            <a:avLst/>
          </a:prstGeom>
        </p:spPr>
      </p:pic>
      <p:sp>
        <p:nvSpPr>
          <p:cNvPr id="2" name="標題 1">
            <a:extLst>
              <a:ext uri="{FF2B5EF4-FFF2-40B4-BE49-F238E27FC236}">
                <a16:creationId xmlns:a16="http://schemas.microsoft.com/office/drawing/2014/main" id="{65B478C6-1956-708E-9EC4-4BB1D7F74868}"/>
              </a:ext>
            </a:extLst>
          </p:cNvPr>
          <p:cNvSpPr>
            <a:spLocks noGrp="1"/>
          </p:cNvSpPr>
          <p:nvPr>
            <p:ph type="title"/>
          </p:nvPr>
        </p:nvSpPr>
        <p:spPr/>
        <p:txBody>
          <a:bodyPr/>
          <a:lstStyle/>
          <a:p>
            <a:r>
              <a:rPr lang="en-US" altLang="zh-TW" dirty="0"/>
              <a:t>Interaction with Exhibition</a:t>
            </a:r>
            <a:endParaRPr lang="zh-TW" altLang="en-US" dirty="0"/>
          </a:p>
        </p:txBody>
      </p:sp>
      <p:pic>
        <p:nvPicPr>
          <p:cNvPr id="5" name="圖片 4">
            <a:extLst>
              <a:ext uri="{FF2B5EF4-FFF2-40B4-BE49-F238E27FC236}">
                <a16:creationId xmlns:a16="http://schemas.microsoft.com/office/drawing/2014/main" id="{5D080EB5-C8A2-8CCA-CE25-2FAF59F9FFA4}"/>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7145850" y="1283842"/>
            <a:ext cx="4724477" cy="5075381"/>
          </a:xfrm>
          <a:prstGeom prst="rect">
            <a:avLst/>
          </a:prstGeom>
        </p:spPr>
      </p:pic>
      <p:pic>
        <p:nvPicPr>
          <p:cNvPr id="7" name="圖片 6">
            <a:extLst>
              <a:ext uri="{FF2B5EF4-FFF2-40B4-BE49-F238E27FC236}">
                <a16:creationId xmlns:a16="http://schemas.microsoft.com/office/drawing/2014/main" id="{17363100-15C6-08CC-2AF0-2ED55796D304}"/>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61932" y="4833694"/>
            <a:ext cx="2861413" cy="899084"/>
          </a:xfrm>
          <a:prstGeom prst="rect">
            <a:avLst/>
          </a:prstGeom>
        </p:spPr>
      </p:pic>
      <p:sp>
        <p:nvSpPr>
          <p:cNvPr id="10" name="文字方塊 9">
            <a:extLst>
              <a:ext uri="{FF2B5EF4-FFF2-40B4-BE49-F238E27FC236}">
                <a16:creationId xmlns:a16="http://schemas.microsoft.com/office/drawing/2014/main" id="{61290B64-2D02-98BF-4EFC-339A8804B192}"/>
              </a:ext>
            </a:extLst>
          </p:cNvPr>
          <p:cNvSpPr txBox="1"/>
          <p:nvPr/>
        </p:nvSpPr>
        <p:spPr>
          <a:xfrm>
            <a:off x="437633" y="1430982"/>
            <a:ext cx="6386697" cy="2369880"/>
          </a:xfrm>
          <a:prstGeom prst="rect">
            <a:avLst/>
          </a:prstGeom>
          <a:noFill/>
        </p:spPr>
        <p:txBody>
          <a:bodyPr wrap="square" rtlCol="0">
            <a:spAutoFit/>
          </a:bodyPr>
          <a:lstStyle/>
          <a:p>
            <a:pPr algn="just">
              <a:buNone/>
            </a:pPr>
            <a:r>
              <a:rPr lang="en-US" altLang="zh-TW" sz="2400" b="1" dirty="0"/>
              <a:t>Conference Gifts with Purpose -</a:t>
            </a:r>
            <a:r>
              <a:rPr lang="en-US" altLang="zh-TW" sz="2400" dirty="0"/>
              <a:t> </a:t>
            </a:r>
            <a:r>
              <a:rPr lang="en-US" altLang="zh-TW" sz="2400" b="1" dirty="0"/>
              <a:t>Not Luxury</a:t>
            </a:r>
          </a:p>
          <a:p>
            <a:pPr algn="just">
              <a:buNone/>
            </a:pPr>
            <a:r>
              <a:rPr lang="en-US" altLang="zh-TW" sz="2000" dirty="0"/>
              <a:t>IPAC’25 is not offering high-value prizes. Instead, we’ve chosen practical gifts that attendees can truly use.</a:t>
            </a:r>
          </a:p>
          <a:p>
            <a:pPr algn="just">
              <a:buNone/>
            </a:pPr>
            <a:endParaRPr lang="en-US" altLang="zh-TW" sz="2000" dirty="0"/>
          </a:p>
          <a:p>
            <a:pPr algn="just">
              <a:buNone/>
            </a:pPr>
            <a:r>
              <a:rPr lang="en-US" altLang="zh-TW" sz="2400" b="1" dirty="0"/>
              <a:t>Sustainability - Sports Bottle</a:t>
            </a:r>
          </a:p>
          <a:p>
            <a:pPr algn="just">
              <a:buNone/>
            </a:pPr>
            <a:r>
              <a:rPr lang="en-US" altLang="zh-TW" sz="2000" dirty="0"/>
              <a:t>A functional gift that supports sustainability by reducing the use of paper cups during the conference.</a:t>
            </a:r>
          </a:p>
        </p:txBody>
      </p:sp>
      <p:pic>
        <p:nvPicPr>
          <p:cNvPr id="3" name="圖片 2">
            <a:extLst>
              <a:ext uri="{FF2B5EF4-FFF2-40B4-BE49-F238E27FC236}">
                <a16:creationId xmlns:a16="http://schemas.microsoft.com/office/drawing/2014/main" id="{F2F46743-C1E9-008F-A4F0-0CEFF3DFB650}"/>
              </a:ext>
            </a:extLst>
          </p:cNvPr>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a:ext>
            </a:extLst>
          </a:blip>
          <a:srcRect/>
          <a:stretch/>
        </p:blipFill>
        <p:spPr>
          <a:xfrm>
            <a:off x="4753201" y="3683829"/>
            <a:ext cx="2071129" cy="2529942"/>
          </a:xfrm>
          <a:prstGeom prst="rect">
            <a:avLst/>
          </a:prstGeom>
        </p:spPr>
      </p:pic>
    </p:spTree>
    <p:extLst>
      <p:ext uri="{BB962C8B-B14F-4D97-AF65-F5344CB8AC3E}">
        <p14:creationId xmlns:p14="http://schemas.microsoft.com/office/powerpoint/2010/main" val="2202853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D0BF81F-3DDD-46B1-B4C0-B3AEF0EE88E3}"/>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AFCE70AE-87A9-434D-B415-0D1661D09652}"/>
              </a:ext>
            </a:extLst>
          </p:cNvPr>
          <p:cNvSpPr>
            <a:spLocks noGrp="1"/>
          </p:cNvSpPr>
          <p:nvPr>
            <p:ph idx="1"/>
          </p:nvPr>
        </p:nvSpPr>
        <p:spPr/>
        <p:txBody>
          <a:bodyPr/>
          <a:lstStyle/>
          <a:p>
            <a:endParaRPr lang="zh-TW" altLang="en-US"/>
          </a:p>
        </p:txBody>
      </p:sp>
      <p:pic>
        <p:nvPicPr>
          <p:cNvPr id="5" name="圖片 4">
            <a:extLst>
              <a:ext uri="{FF2B5EF4-FFF2-40B4-BE49-F238E27FC236}">
                <a16:creationId xmlns:a16="http://schemas.microsoft.com/office/drawing/2014/main" id="{55C8A12F-9490-42CF-B942-0C8AA211DAD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707012"/>
            <a:ext cx="12203000" cy="8135333"/>
          </a:xfrm>
          <a:prstGeom prst="rect">
            <a:avLst/>
          </a:prstGeom>
        </p:spPr>
      </p:pic>
      <p:sp>
        <p:nvSpPr>
          <p:cNvPr id="7" name="文字方塊 6">
            <a:extLst>
              <a:ext uri="{FF2B5EF4-FFF2-40B4-BE49-F238E27FC236}">
                <a16:creationId xmlns:a16="http://schemas.microsoft.com/office/drawing/2014/main" id="{66D34079-957A-40FF-BA1E-8BE8503A6864}"/>
              </a:ext>
            </a:extLst>
          </p:cNvPr>
          <p:cNvSpPr txBox="1"/>
          <p:nvPr/>
        </p:nvSpPr>
        <p:spPr>
          <a:xfrm>
            <a:off x="1143699" y="443732"/>
            <a:ext cx="9588617" cy="1261884"/>
          </a:xfrm>
          <a:prstGeom prst="rect">
            <a:avLst/>
          </a:prstGeom>
          <a:noFill/>
        </p:spPr>
        <p:txBody>
          <a:bodyPr wrap="square">
            <a:spAutoFit/>
          </a:bodyPr>
          <a:lstStyle/>
          <a:p>
            <a:pPr algn="ctr"/>
            <a:r>
              <a:rPr lang="en-US" altLang="zh-TW" sz="3800" dirty="0">
                <a:solidFill>
                  <a:schemeClr val="bg1"/>
                </a:solidFill>
                <a:latin typeface="Roboto Black" panose="02000000000000000000" pitchFamily="2" charset="0"/>
                <a:ea typeface="Roboto Black" panose="02000000000000000000" pitchFamily="2" charset="0"/>
              </a:rPr>
              <a:t>IPAC’25 — Welcoming the World to Taipei, Opening Ceremony</a:t>
            </a:r>
            <a:endParaRPr lang="zh-TW" altLang="en-US" sz="3800" dirty="0">
              <a:solidFill>
                <a:schemeClr val="bg1"/>
              </a:solidFill>
              <a:latin typeface="Roboto Black" panose="02000000000000000000" pitchFamily="2" charset="0"/>
            </a:endParaRPr>
          </a:p>
        </p:txBody>
      </p:sp>
    </p:spTree>
    <p:extLst>
      <p:ext uri="{BB962C8B-B14F-4D97-AF65-F5344CB8AC3E}">
        <p14:creationId xmlns:p14="http://schemas.microsoft.com/office/powerpoint/2010/main" val="3977046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8F48DF1-3819-A633-B718-705FCF5ECBAD}"/>
              </a:ext>
            </a:extLst>
          </p:cNvPr>
          <p:cNvSpPr>
            <a:spLocks noGrp="1"/>
          </p:cNvSpPr>
          <p:nvPr>
            <p:ph type="title"/>
          </p:nvPr>
        </p:nvSpPr>
        <p:spPr/>
        <p:txBody>
          <a:bodyPr>
            <a:normAutofit/>
          </a:bodyPr>
          <a:lstStyle/>
          <a:p>
            <a:pPr algn="ctr"/>
            <a:r>
              <a:rPr lang="fr-FR" altLang="zh-TW" dirty="0"/>
              <a:t>Host Institution</a:t>
            </a:r>
            <a:endParaRPr lang="zh-TW" altLang="en-US" dirty="0"/>
          </a:p>
        </p:txBody>
      </p:sp>
      <p:sp>
        <p:nvSpPr>
          <p:cNvPr id="4" name="內容版面配置區 3">
            <a:extLst>
              <a:ext uri="{FF2B5EF4-FFF2-40B4-BE49-F238E27FC236}">
                <a16:creationId xmlns:a16="http://schemas.microsoft.com/office/drawing/2014/main" id="{508F152F-3425-AC25-37D9-92EE73968B6C}"/>
              </a:ext>
            </a:extLst>
          </p:cNvPr>
          <p:cNvSpPr>
            <a:spLocks noGrp="1"/>
          </p:cNvSpPr>
          <p:nvPr>
            <p:ph idx="1"/>
          </p:nvPr>
        </p:nvSpPr>
        <p:spPr/>
        <p:txBody>
          <a:bodyPr/>
          <a:lstStyle/>
          <a:p>
            <a:endParaRPr lang="zh-TW" altLang="en-US"/>
          </a:p>
        </p:txBody>
      </p:sp>
      <p:sp>
        <p:nvSpPr>
          <p:cNvPr id="5" name="文字方塊 4">
            <a:extLst>
              <a:ext uri="{FF2B5EF4-FFF2-40B4-BE49-F238E27FC236}">
                <a16:creationId xmlns:a16="http://schemas.microsoft.com/office/drawing/2014/main" id="{E42E976D-84DF-39EE-DBC1-28E09778CD67}"/>
              </a:ext>
            </a:extLst>
          </p:cNvPr>
          <p:cNvSpPr txBox="1"/>
          <p:nvPr/>
        </p:nvSpPr>
        <p:spPr>
          <a:xfrm>
            <a:off x="1754825" y="4803949"/>
            <a:ext cx="9910787" cy="398699"/>
          </a:xfrm>
          <a:prstGeom prst="rect">
            <a:avLst/>
          </a:prstGeom>
          <a:noFill/>
        </p:spPr>
        <p:txBody>
          <a:bodyPr wrap="square">
            <a:spAutoFit/>
          </a:bodyPr>
          <a:lstStyle/>
          <a:p>
            <a:pPr algn="l">
              <a:lnSpc>
                <a:spcPts val="2160"/>
              </a:lnSpc>
              <a:buNone/>
            </a:pPr>
            <a:r>
              <a:rPr lang="en-US" altLang="zh-TW" sz="2800" b="0" i="0" dirty="0">
                <a:solidFill>
                  <a:srgbClr val="9060B6"/>
                </a:solidFill>
                <a:effectLst/>
                <a:latin typeface="Noto Sans JP"/>
              </a:rPr>
              <a:t>National Synchrotron Radiation Research Center (NSRRC)</a:t>
            </a:r>
          </a:p>
        </p:txBody>
      </p:sp>
      <p:sp>
        <p:nvSpPr>
          <p:cNvPr id="7" name="文字方塊 6">
            <a:extLst>
              <a:ext uri="{FF2B5EF4-FFF2-40B4-BE49-F238E27FC236}">
                <a16:creationId xmlns:a16="http://schemas.microsoft.com/office/drawing/2014/main" id="{59AD984A-8F95-4814-4A97-D79B76765DEE}"/>
              </a:ext>
            </a:extLst>
          </p:cNvPr>
          <p:cNvSpPr txBox="1"/>
          <p:nvPr/>
        </p:nvSpPr>
        <p:spPr>
          <a:xfrm>
            <a:off x="1422401" y="5276695"/>
            <a:ext cx="10030056" cy="923330"/>
          </a:xfrm>
          <a:prstGeom prst="rect">
            <a:avLst/>
          </a:prstGeom>
          <a:noFill/>
        </p:spPr>
        <p:txBody>
          <a:bodyPr wrap="square">
            <a:spAutoFit/>
          </a:bodyPr>
          <a:lstStyle/>
          <a:p>
            <a:pPr algn="just"/>
            <a:r>
              <a:rPr lang="en-US" altLang="zh-TW" b="0" i="0" dirty="0">
                <a:solidFill>
                  <a:srgbClr val="333333"/>
                </a:solidFill>
                <a:effectLst/>
                <a:latin typeface="Noto Sans JP"/>
              </a:rPr>
              <a:t>NSRRC is a non-profit research institute, funded by the National Science and Technology Council (NSTC) in Taiwan. It is located in the Hsinchu Science Park, which is hailed as the “Silicon Valley of Taiwan,” home to many of the island’s largest IT and semiconductor companies. </a:t>
            </a:r>
            <a:endParaRPr lang="zh-TW" altLang="en-US" dirty="0"/>
          </a:p>
        </p:txBody>
      </p:sp>
      <p:pic>
        <p:nvPicPr>
          <p:cNvPr id="8" name="Picture 2" descr="https://i0.wp.com/lightsources.org/wp-content/uploads/2018/10/TPS_TLS_20180413_LSORG.jpg?resize=963%2C362&amp;ssl=1">
            <a:extLst>
              <a:ext uri="{FF2B5EF4-FFF2-40B4-BE49-F238E27FC236}">
                <a16:creationId xmlns:a16="http://schemas.microsoft.com/office/drawing/2014/main" id="{CC3DB70C-BF20-AB0B-D94B-FC559194776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22401" y="1394365"/>
            <a:ext cx="10030056" cy="324652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047F9D46-8927-3AAE-FF59-34D849AEA20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337782" y="1394365"/>
            <a:ext cx="3114675" cy="1047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65369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818EA54-C30B-4306-9A39-35EF8AEB931B}"/>
              </a:ext>
            </a:extLst>
          </p:cNvPr>
          <p:cNvSpPr>
            <a:spLocks noGrp="1"/>
          </p:cNvSpPr>
          <p:nvPr>
            <p:ph type="title"/>
          </p:nvPr>
        </p:nvSpPr>
        <p:spPr/>
        <p:txBody>
          <a:bodyPr/>
          <a:lstStyle/>
          <a:p>
            <a:endParaRPr lang="zh-TW" altLang="en-US"/>
          </a:p>
        </p:txBody>
      </p:sp>
      <p:pic>
        <p:nvPicPr>
          <p:cNvPr id="7" name="圖片 6">
            <a:extLst>
              <a:ext uri="{FF2B5EF4-FFF2-40B4-BE49-F238E27FC236}">
                <a16:creationId xmlns:a16="http://schemas.microsoft.com/office/drawing/2014/main" id="{BFBD4D28-896F-4600-A608-21BE2267935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669303"/>
            <a:ext cx="12192000" cy="8128000"/>
          </a:xfrm>
          <a:prstGeom prst="rect">
            <a:avLst/>
          </a:prstGeom>
        </p:spPr>
      </p:pic>
      <p:sp>
        <p:nvSpPr>
          <p:cNvPr id="8" name="文字方塊 7">
            <a:extLst>
              <a:ext uri="{FF2B5EF4-FFF2-40B4-BE49-F238E27FC236}">
                <a16:creationId xmlns:a16="http://schemas.microsoft.com/office/drawing/2014/main" id="{F528FC85-BEFA-4A1D-BFD0-789AEDEB6C87}"/>
              </a:ext>
            </a:extLst>
          </p:cNvPr>
          <p:cNvSpPr txBox="1"/>
          <p:nvPr/>
        </p:nvSpPr>
        <p:spPr>
          <a:xfrm>
            <a:off x="296993" y="1154219"/>
            <a:ext cx="3997916" cy="584775"/>
          </a:xfrm>
          <a:prstGeom prst="rect">
            <a:avLst/>
          </a:prstGeom>
          <a:noFill/>
        </p:spPr>
        <p:txBody>
          <a:bodyPr wrap="square" rtlCol="0">
            <a:spAutoFit/>
          </a:bodyPr>
          <a:lstStyle/>
          <a:p>
            <a:pPr algn="r"/>
            <a:r>
              <a:rPr lang="en-US" altLang="zh-TW" sz="3200" dirty="0">
                <a:solidFill>
                  <a:schemeClr val="bg1"/>
                </a:solidFill>
                <a:latin typeface="Roboto Black" panose="02000000000000000000" pitchFamily="2" charset="0"/>
                <a:ea typeface="Roboto Black" panose="02000000000000000000" pitchFamily="2" charset="0"/>
              </a:rPr>
              <a:t>Conference Mode</a:t>
            </a:r>
            <a:endParaRPr lang="en-US" altLang="zh-TW" sz="3200" dirty="0">
              <a:solidFill>
                <a:srgbClr val="00B050"/>
              </a:solidFill>
              <a:latin typeface="Roboto Black" panose="02000000000000000000" pitchFamily="2" charset="0"/>
              <a:ea typeface="Roboto Black" panose="02000000000000000000" pitchFamily="2" charset="0"/>
            </a:endParaRPr>
          </a:p>
        </p:txBody>
      </p:sp>
      <p:pic>
        <p:nvPicPr>
          <p:cNvPr id="4" name="圖片 3">
            <a:extLst>
              <a:ext uri="{FF2B5EF4-FFF2-40B4-BE49-F238E27FC236}">
                <a16:creationId xmlns:a16="http://schemas.microsoft.com/office/drawing/2014/main" id="{2218B59F-CE67-762E-0CF9-3DFC874639B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177368" y="990790"/>
            <a:ext cx="1595359" cy="911634"/>
          </a:xfrm>
          <a:prstGeom prst="rect">
            <a:avLst/>
          </a:prstGeom>
        </p:spPr>
      </p:pic>
    </p:spTree>
    <p:extLst>
      <p:ext uri="{BB962C8B-B14F-4D97-AF65-F5344CB8AC3E}">
        <p14:creationId xmlns:p14="http://schemas.microsoft.com/office/powerpoint/2010/main" val="17195314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A8AC510-21C6-4C5E-B700-94D40A767308}"/>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93440475-E223-480A-8368-F9B817D814EB}"/>
              </a:ext>
            </a:extLst>
          </p:cNvPr>
          <p:cNvSpPr>
            <a:spLocks noGrp="1"/>
          </p:cNvSpPr>
          <p:nvPr>
            <p:ph idx="1"/>
          </p:nvPr>
        </p:nvSpPr>
        <p:spPr/>
        <p:txBody>
          <a:bodyPr/>
          <a:lstStyle/>
          <a:p>
            <a:endParaRPr lang="zh-TW" altLang="en-US"/>
          </a:p>
        </p:txBody>
      </p:sp>
      <p:pic>
        <p:nvPicPr>
          <p:cNvPr id="4" name="圖片 3">
            <a:extLst>
              <a:ext uri="{FF2B5EF4-FFF2-40B4-BE49-F238E27FC236}">
                <a16:creationId xmlns:a16="http://schemas.microsoft.com/office/drawing/2014/main" id="{37AEB2CD-31E4-4745-81A1-C79C84071A8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3194"/>
          <a:stretch/>
        </p:blipFill>
        <p:spPr>
          <a:xfrm>
            <a:off x="0" y="-659877"/>
            <a:ext cx="12192000" cy="8733935"/>
          </a:xfrm>
          <a:prstGeom prst="rect">
            <a:avLst/>
          </a:prstGeom>
        </p:spPr>
      </p:pic>
      <p:sp>
        <p:nvSpPr>
          <p:cNvPr id="6" name="文字方塊 5">
            <a:extLst>
              <a:ext uri="{FF2B5EF4-FFF2-40B4-BE49-F238E27FC236}">
                <a16:creationId xmlns:a16="http://schemas.microsoft.com/office/drawing/2014/main" id="{B18DAA84-75F4-4766-BF9B-ECFA11DAB623}"/>
              </a:ext>
            </a:extLst>
          </p:cNvPr>
          <p:cNvSpPr txBox="1"/>
          <p:nvPr/>
        </p:nvSpPr>
        <p:spPr>
          <a:xfrm flipH="1">
            <a:off x="148118" y="-157955"/>
            <a:ext cx="1661993" cy="7173910"/>
          </a:xfrm>
          <a:prstGeom prst="rect">
            <a:avLst/>
          </a:prstGeom>
          <a:noFill/>
        </p:spPr>
        <p:txBody>
          <a:bodyPr vert="eaVert" wrap="square">
            <a:spAutoFit/>
          </a:bodyPr>
          <a:lstStyle/>
          <a:p>
            <a:pPr algn="ctr"/>
            <a:r>
              <a:rPr lang="en-US" altLang="zh-TW" sz="9600" dirty="0">
                <a:solidFill>
                  <a:schemeClr val="bg1">
                    <a:lumMod val="95000"/>
                  </a:schemeClr>
                </a:solidFill>
                <a:latin typeface="Roboto Black" panose="02000000000000000000" pitchFamily="2" charset="0"/>
                <a:ea typeface="Roboto Black" panose="02000000000000000000" pitchFamily="2" charset="0"/>
              </a:rPr>
              <a:t>Exhibitions</a:t>
            </a:r>
            <a:endParaRPr lang="zh-TW" altLang="en-US" sz="9600" dirty="0">
              <a:solidFill>
                <a:schemeClr val="bg1">
                  <a:lumMod val="95000"/>
                </a:schemeClr>
              </a:solidFill>
              <a:latin typeface="Roboto Black" panose="02000000000000000000" pitchFamily="2" charset="0"/>
              <a:ea typeface="隨筆Touch Regular" panose="020F0400000000000000" pitchFamily="34" charset="-120"/>
            </a:endParaRPr>
          </a:p>
        </p:txBody>
      </p:sp>
    </p:spTree>
    <p:extLst>
      <p:ext uri="{BB962C8B-B14F-4D97-AF65-F5344CB8AC3E}">
        <p14:creationId xmlns:p14="http://schemas.microsoft.com/office/powerpoint/2010/main" val="36800037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4ACACC3-F1AD-47B3-8CBB-DE42973B80BC}"/>
              </a:ext>
            </a:extLst>
          </p:cNvPr>
          <p:cNvSpPr>
            <a:spLocks noGrp="1"/>
          </p:cNvSpPr>
          <p:nvPr>
            <p:ph type="title"/>
          </p:nvPr>
        </p:nvSpPr>
        <p:spPr/>
        <p:txBody>
          <a:bodyPr/>
          <a:lstStyle/>
          <a:p>
            <a:endParaRPr lang="zh-TW" altLang="en-US"/>
          </a:p>
        </p:txBody>
      </p:sp>
      <p:pic>
        <p:nvPicPr>
          <p:cNvPr id="5" name="內容版面配置區 4">
            <a:extLst>
              <a:ext uri="{FF2B5EF4-FFF2-40B4-BE49-F238E27FC236}">
                <a16:creationId xmlns:a16="http://schemas.microsoft.com/office/drawing/2014/main" id="{0BF104C8-3830-469C-8B5C-C18ADCA42B9D}"/>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0" y="-456300"/>
            <a:ext cx="12192000" cy="8128000"/>
          </a:xfrm>
        </p:spPr>
      </p:pic>
      <p:sp>
        <p:nvSpPr>
          <p:cNvPr id="6" name="文字方塊 5">
            <a:extLst>
              <a:ext uri="{FF2B5EF4-FFF2-40B4-BE49-F238E27FC236}">
                <a16:creationId xmlns:a16="http://schemas.microsoft.com/office/drawing/2014/main" id="{A5460E12-15AC-40CA-A2FD-00DB919736A8}"/>
              </a:ext>
            </a:extLst>
          </p:cNvPr>
          <p:cNvSpPr txBox="1"/>
          <p:nvPr/>
        </p:nvSpPr>
        <p:spPr>
          <a:xfrm>
            <a:off x="526518" y="681037"/>
            <a:ext cx="7287445" cy="861774"/>
          </a:xfrm>
          <a:prstGeom prst="rect">
            <a:avLst/>
          </a:prstGeom>
          <a:noFill/>
        </p:spPr>
        <p:txBody>
          <a:bodyPr wrap="square" rtlCol="0">
            <a:spAutoFit/>
          </a:bodyPr>
          <a:lstStyle/>
          <a:p>
            <a:r>
              <a:rPr lang="fr-FR" altLang="zh-TW" sz="5000" dirty="0">
                <a:solidFill>
                  <a:srgbClr val="FF0000"/>
                </a:solidFill>
                <a:latin typeface="Roboto Black" panose="02000000000000000000" pitchFamily="2" charset="0"/>
                <a:ea typeface="Roboto Black" panose="02000000000000000000" pitchFamily="2" charset="0"/>
              </a:rPr>
              <a:t>Morning pep talk !!</a:t>
            </a:r>
            <a:endParaRPr lang="en-US" altLang="zh-TW" sz="5000" dirty="0">
              <a:solidFill>
                <a:srgbClr val="FF0000"/>
              </a:solidFill>
              <a:latin typeface="Roboto Black" panose="02000000000000000000" pitchFamily="2" charset="0"/>
              <a:ea typeface="Roboto Black" panose="02000000000000000000" pitchFamily="2" charset="0"/>
            </a:endParaRPr>
          </a:p>
        </p:txBody>
      </p:sp>
    </p:spTree>
    <p:extLst>
      <p:ext uri="{BB962C8B-B14F-4D97-AF65-F5344CB8AC3E}">
        <p14:creationId xmlns:p14="http://schemas.microsoft.com/office/powerpoint/2010/main" val="8787531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圖片 5">
            <a:extLst>
              <a:ext uri="{FF2B5EF4-FFF2-40B4-BE49-F238E27FC236}">
                <a16:creationId xmlns:a16="http://schemas.microsoft.com/office/drawing/2014/main" id="{4A399668-2749-426B-877C-EF7CBBBC55A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242" y="-648093"/>
            <a:ext cx="12224484" cy="8154186"/>
          </a:xfrm>
          <a:prstGeom prst="rect">
            <a:avLst/>
          </a:prstGeom>
        </p:spPr>
      </p:pic>
      <p:sp>
        <p:nvSpPr>
          <p:cNvPr id="7" name="文字方塊 6">
            <a:extLst>
              <a:ext uri="{FF2B5EF4-FFF2-40B4-BE49-F238E27FC236}">
                <a16:creationId xmlns:a16="http://schemas.microsoft.com/office/drawing/2014/main" id="{2B79195C-DA7B-4236-9285-D92860EBF612}"/>
              </a:ext>
            </a:extLst>
          </p:cNvPr>
          <p:cNvSpPr txBox="1"/>
          <p:nvPr/>
        </p:nvSpPr>
        <p:spPr>
          <a:xfrm>
            <a:off x="1257175" y="1884122"/>
            <a:ext cx="9677649" cy="707886"/>
          </a:xfrm>
          <a:prstGeom prst="rect">
            <a:avLst/>
          </a:prstGeom>
          <a:noFill/>
        </p:spPr>
        <p:txBody>
          <a:bodyPr wrap="none" rtlCol="0">
            <a:spAutoFit/>
          </a:bodyPr>
          <a:lstStyle/>
          <a:p>
            <a:pPr algn="ctr"/>
            <a:r>
              <a:rPr lang="en-US" altLang="zh-TW" sz="4000" b="1" dirty="0">
                <a:latin typeface="Roboto Black" panose="02000000000000000000" pitchFamily="2" charset="0"/>
                <a:ea typeface="Roboto Black" panose="02000000000000000000" pitchFamily="2" charset="0"/>
                <a:cs typeface="Cascadia Code SemiBold" panose="020B0609020000020004" pitchFamily="49" charset="0"/>
              </a:rPr>
              <a:t>Proceeding Control Room : JACoW Team</a:t>
            </a:r>
            <a:endParaRPr lang="zh-TW" altLang="en-US" sz="4000" b="1" dirty="0">
              <a:latin typeface="Roboto Black" panose="02000000000000000000" pitchFamily="2" charset="0"/>
              <a:ea typeface="隨筆Touch Regular" panose="020F0400000000000000" pitchFamily="34" charset="-120"/>
              <a:cs typeface="Cascadia Code SemiBold" panose="020B0609020000020004" pitchFamily="49" charset="0"/>
            </a:endParaRPr>
          </a:p>
        </p:txBody>
      </p:sp>
    </p:spTree>
    <p:extLst>
      <p:ext uri="{BB962C8B-B14F-4D97-AF65-F5344CB8AC3E}">
        <p14:creationId xmlns:p14="http://schemas.microsoft.com/office/powerpoint/2010/main" val="41587723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圖片 11">
            <a:extLst>
              <a:ext uri="{FF2B5EF4-FFF2-40B4-BE49-F238E27FC236}">
                <a16:creationId xmlns:a16="http://schemas.microsoft.com/office/drawing/2014/main" id="{4007A44D-A7AA-4257-956D-660107FD0D0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458866"/>
            <a:ext cx="12192000" cy="8132519"/>
          </a:xfrm>
          <a:prstGeom prst="rect">
            <a:avLst/>
          </a:prstGeom>
        </p:spPr>
      </p:pic>
      <p:sp>
        <p:nvSpPr>
          <p:cNvPr id="2" name="標題 1">
            <a:extLst>
              <a:ext uri="{FF2B5EF4-FFF2-40B4-BE49-F238E27FC236}">
                <a16:creationId xmlns:a16="http://schemas.microsoft.com/office/drawing/2014/main" id="{7E5452D3-5426-4A3B-AEEF-D427700728DF}"/>
              </a:ext>
            </a:extLst>
          </p:cNvPr>
          <p:cNvSpPr>
            <a:spLocks noGrp="1"/>
          </p:cNvSpPr>
          <p:nvPr>
            <p:ph type="title" idx="4294967295"/>
          </p:nvPr>
        </p:nvSpPr>
        <p:spPr>
          <a:xfrm>
            <a:off x="83195" y="5525943"/>
            <a:ext cx="12108805" cy="946150"/>
          </a:xfrm>
        </p:spPr>
        <p:txBody>
          <a:bodyPr>
            <a:noAutofit/>
          </a:bodyPr>
          <a:lstStyle/>
          <a:p>
            <a:pPr algn="ctr"/>
            <a:r>
              <a:rPr lang="en-US" altLang="zh-TW" sz="7200" dirty="0">
                <a:solidFill>
                  <a:schemeClr val="bg1"/>
                </a:solidFill>
                <a:latin typeface="Roboto Black" panose="02000000000000000000" pitchFamily="2" charset="0"/>
                <a:ea typeface="Roboto Black" panose="02000000000000000000" pitchFamily="2" charset="0"/>
              </a:rPr>
              <a:t>Conference Banquet</a:t>
            </a:r>
            <a:br>
              <a:rPr lang="en-US" altLang="zh-TW" sz="7200" dirty="0">
                <a:solidFill>
                  <a:schemeClr val="bg1"/>
                </a:solidFill>
                <a:latin typeface="Roboto Black" panose="02000000000000000000" pitchFamily="2" charset="0"/>
                <a:ea typeface="Roboto Black" panose="02000000000000000000" pitchFamily="2" charset="0"/>
              </a:rPr>
            </a:br>
            <a:r>
              <a:rPr lang="en-US" altLang="zh-TW" sz="4400" dirty="0">
                <a:solidFill>
                  <a:schemeClr val="bg1"/>
                </a:solidFill>
                <a:latin typeface="Roboto Black" panose="02000000000000000000" pitchFamily="2" charset="0"/>
                <a:ea typeface="Roboto Black" panose="02000000000000000000" pitchFamily="2" charset="0"/>
              </a:rPr>
              <a:t>800 Guests</a:t>
            </a:r>
            <a:endParaRPr lang="zh-TW" altLang="en-US" sz="4400" dirty="0">
              <a:solidFill>
                <a:schemeClr val="bg1"/>
              </a:solidFill>
              <a:latin typeface="Roboto Black" panose="02000000000000000000" pitchFamily="2" charset="0"/>
              <a:ea typeface="jf金萱3.1 七分糖" panose="020B0800000000000000" pitchFamily="34" charset="-120"/>
            </a:endParaRPr>
          </a:p>
        </p:txBody>
      </p:sp>
    </p:spTree>
    <p:extLst>
      <p:ext uri="{BB962C8B-B14F-4D97-AF65-F5344CB8AC3E}">
        <p14:creationId xmlns:p14="http://schemas.microsoft.com/office/powerpoint/2010/main" val="30880432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群組 19">
            <a:extLst>
              <a:ext uri="{FF2B5EF4-FFF2-40B4-BE49-F238E27FC236}">
                <a16:creationId xmlns:a16="http://schemas.microsoft.com/office/drawing/2014/main" id="{B7FED654-C5FE-4C65-9D59-5EFFE86FA064}"/>
              </a:ext>
            </a:extLst>
          </p:cNvPr>
          <p:cNvGrpSpPr/>
          <p:nvPr/>
        </p:nvGrpSpPr>
        <p:grpSpPr>
          <a:xfrm rot="21224349">
            <a:off x="451000" y="736837"/>
            <a:ext cx="3346516" cy="2938692"/>
            <a:chOff x="9653047" y="4835951"/>
            <a:chExt cx="3346516" cy="3026004"/>
          </a:xfrm>
        </p:grpSpPr>
        <p:sp>
          <p:nvSpPr>
            <p:cNvPr id="19" name="矩形 18">
              <a:extLst>
                <a:ext uri="{FF2B5EF4-FFF2-40B4-BE49-F238E27FC236}">
                  <a16:creationId xmlns:a16="http://schemas.microsoft.com/office/drawing/2014/main" id="{B9177BB4-9F02-43B4-87C5-454EB23E3002}"/>
                </a:ext>
              </a:extLst>
            </p:cNvPr>
            <p:cNvSpPr/>
            <p:nvPr/>
          </p:nvSpPr>
          <p:spPr>
            <a:xfrm>
              <a:off x="9653047" y="4835951"/>
              <a:ext cx="3346516" cy="3026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3" name="圖片 12">
              <a:extLst>
                <a:ext uri="{FF2B5EF4-FFF2-40B4-BE49-F238E27FC236}">
                  <a16:creationId xmlns:a16="http://schemas.microsoft.com/office/drawing/2014/main" id="{7EFB3234-AC17-427A-9B78-D0286EB86F7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845109" y="4979001"/>
              <a:ext cx="3033491" cy="2006261"/>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sp>
          <p:nvSpPr>
            <p:cNvPr id="17" name="文字方塊 16">
              <a:extLst>
                <a:ext uri="{FF2B5EF4-FFF2-40B4-BE49-F238E27FC236}">
                  <a16:creationId xmlns:a16="http://schemas.microsoft.com/office/drawing/2014/main" id="{5B4CB1D5-7BC5-4143-B190-B5A433E3E6FB}"/>
                </a:ext>
              </a:extLst>
            </p:cNvPr>
            <p:cNvSpPr txBox="1"/>
            <p:nvPr/>
          </p:nvSpPr>
          <p:spPr>
            <a:xfrm>
              <a:off x="9784627" y="7087932"/>
              <a:ext cx="3114475" cy="665534"/>
            </a:xfrm>
            <a:prstGeom prst="rect">
              <a:avLst/>
            </a:prstGeom>
            <a:noFill/>
          </p:spPr>
          <p:txBody>
            <a:bodyPr wrap="square" rtlCol="0">
              <a:spAutoFit/>
            </a:bodyPr>
            <a:lstStyle/>
            <a:p>
              <a:pPr algn="ctr"/>
              <a:r>
                <a:rPr lang="en-US" altLang="zh-TW" dirty="0">
                  <a:latin typeface="Roboto" panose="02000000000000000000" pitchFamily="2" charset="0"/>
                  <a:ea typeface="Roboto" panose="02000000000000000000" pitchFamily="2" charset="0"/>
                  <a:cs typeface="Calibri Light" panose="020F0302020204030204" pitchFamily="34" charset="0"/>
                </a:rPr>
                <a:t>Productive Research Environment Session</a:t>
              </a:r>
            </a:p>
          </p:txBody>
        </p:sp>
      </p:grpSp>
      <p:grpSp>
        <p:nvGrpSpPr>
          <p:cNvPr id="26" name="群組 25">
            <a:extLst>
              <a:ext uri="{FF2B5EF4-FFF2-40B4-BE49-F238E27FC236}">
                <a16:creationId xmlns:a16="http://schemas.microsoft.com/office/drawing/2014/main" id="{43530E5A-395E-43CD-9954-D62BB761CDF5}"/>
              </a:ext>
            </a:extLst>
          </p:cNvPr>
          <p:cNvGrpSpPr/>
          <p:nvPr/>
        </p:nvGrpSpPr>
        <p:grpSpPr>
          <a:xfrm rot="319455">
            <a:off x="4291771" y="587131"/>
            <a:ext cx="3346516" cy="2986554"/>
            <a:chOff x="8938108" y="5137143"/>
            <a:chExt cx="3346516" cy="3026004"/>
          </a:xfrm>
        </p:grpSpPr>
        <p:grpSp>
          <p:nvGrpSpPr>
            <p:cNvPr id="21" name="群組 20">
              <a:extLst>
                <a:ext uri="{FF2B5EF4-FFF2-40B4-BE49-F238E27FC236}">
                  <a16:creationId xmlns:a16="http://schemas.microsoft.com/office/drawing/2014/main" id="{F28A5933-3804-41BC-BE23-85700D85FECD}"/>
                </a:ext>
              </a:extLst>
            </p:cNvPr>
            <p:cNvGrpSpPr/>
            <p:nvPr/>
          </p:nvGrpSpPr>
          <p:grpSpPr>
            <a:xfrm>
              <a:off x="8938108" y="5137143"/>
              <a:ext cx="3346516" cy="3026004"/>
              <a:chOff x="9653047" y="4835951"/>
              <a:chExt cx="3346516" cy="3026004"/>
            </a:xfrm>
          </p:grpSpPr>
          <p:sp>
            <p:nvSpPr>
              <p:cNvPr id="22" name="矩形 21">
                <a:extLst>
                  <a:ext uri="{FF2B5EF4-FFF2-40B4-BE49-F238E27FC236}">
                    <a16:creationId xmlns:a16="http://schemas.microsoft.com/office/drawing/2014/main" id="{0731CE5A-F36F-4CDC-BDF1-33EF17EC548E}"/>
                  </a:ext>
                </a:extLst>
              </p:cNvPr>
              <p:cNvSpPr/>
              <p:nvPr/>
            </p:nvSpPr>
            <p:spPr>
              <a:xfrm>
                <a:off x="9653047" y="4835951"/>
                <a:ext cx="3346516" cy="3026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4" name="文字方塊 23">
                <a:extLst>
                  <a:ext uri="{FF2B5EF4-FFF2-40B4-BE49-F238E27FC236}">
                    <a16:creationId xmlns:a16="http://schemas.microsoft.com/office/drawing/2014/main" id="{DD29CD70-2B45-4B67-98A5-E9A08536FBF6}"/>
                  </a:ext>
                </a:extLst>
              </p:cNvPr>
              <p:cNvSpPr txBox="1"/>
              <p:nvPr/>
            </p:nvSpPr>
            <p:spPr>
              <a:xfrm>
                <a:off x="9784627" y="7264371"/>
                <a:ext cx="3154454" cy="374211"/>
              </a:xfrm>
              <a:prstGeom prst="rect">
                <a:avLst/>
              </a:prstGeom>
              <a:noFill/>
            </p:spPr>
            <p:txBody>
              <a:bodyPr wrap="square" rtlCol="0">
                <a:spAutoFit/>
              </a:bodyPr>
              <a:lstStyle/>
              <a:p>
                <a:pPr algn="ctr"/>
                <a:r>
                  <a:rPr lang="fr-FR" altLang="zh-TW" dirty="0">
                    <a:latin typeface="Roboto" panose="02000000000000000000" pitchFamily="2" charset="0"/>
                    <a:ea typeface="Roboto" panose="02000000000000000000" pitchFamily="2" charset="0"/>
                    <a:cs typeface="Calibri Light" panose="020F0302020204030204" pitchFamily="34" charset="0"/>
                  </a:rPr>
                  <a:t>Satellite Meetings</a:t>
                </a:r>
                <a:endParaRPr lang="en-US" altLang="zh-TW" sz="1400" dirty="0">
                  <a:latin typeface="Roboto" panose="02000000000000000000" pitchFamily="2" charset="0"/>
                  <a:ea typeface="Roboto" panose="02000000000000000000" pitchFamily="2" charset="0"/>
                </a:endParaRPr>
              </a:p>
            </p:txBody>
          </p:sp>
        </p:grpSp>
        <p:pic>
          <p:nvPicPr>
            <p:cNvPr id="25" name="圖片 24">
              <a:extLst>
                <a:ext uri="{FF2B5EF4-FFF2-40B4-BE49-F238E27FC236}">
                  <a16:creationId xmlns:a16="http://schemas.microsoft.com/office/drawing/2014/main" id="{7DFD9108-1FB2-47A2-95AE-B6FC6C9DACA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107466" y="5280724"/>
              <a:ext cx="3007799" cy="2005200"/>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grpSp>
      <p:grpSp>
        <p:nvGrpSpPr>
          <p:cNvPr id="33" name="群組 32">
            <a:extLst>
              <a:ext uri="{FF2B5EF4-FFF2-40B4-BE49-F238E27FC236}">
                <a16:creationId xmlns:a16="http://schemas.microsoft.com/office/drawing/2014/main" id="{04ABDFA6-BDDB-45D5-9554-8443C7EFFF0E}"/>
              </a:ext>
            </a:extLst>
          </p:cNvPr>
          <p:cNvGrpSpPr/>
          <p:nvPr/>
        </p:nvGrpSpPr>
        <p:grpSpPr>
          <a:xfrm rot="21139866">
            <a:off x="7914694" y="327787"/>
            <a:ext cx="3346516" cy="2986554"/>
            <a:chOff x="7297859" y="1189017"/>
            <a:chExt cx="3346516" cy="3026004"/>
          </a:xfrm>
        </p:grpSpPr>
        <p:grpSp>
          <p:nvGrpSpPr>
            <p:cNvPr id="28" name="群組 27">
              <a:extLst>
                <a:ext uri="{FF2B5EF4-FFF2-40B4-BE49-F238E27FC236}">
                  <a16:creationId xmlns:a16="http://schemas.microsoft.com/office/drawing/2014/main" id="{36750EF7-0E0D-4598-A2D2-70CF7696A56B}"/>
                </a:ext>
              </a:extLst>
            </p:cNvPr>
            <p:cNvGrpSpPr/>
            <p:nvPr/>
          </p:nvGrpSpPr>
          <p:grpSpPr>
            <a:xfrm>
              <a:off x="7297859" y="1189017"/>
              <a:ext cx="3346516" cy="3026004"/>
              <a:chOff x="9653047" y="4835951"/>
              <a:chExt cx="3346516" cy="3026004"/>
            </a:xfrm>
          </p:grpSpPr>
          <p:sp>
            <p:nvSpPr>
              <p:cNvPr id="30" name="矩形 29">
                <a:extLst>
                  <a:ext uri="{FF2B5EF4-FFF2-40B4-BE49-F238E27FC236}">
                    <a16:creationId xmlns:a16="http://schemas.microsoft.com/office/drawing/2014/main" id="{BCD25E28-7EA2-4162-B9C6-AD28F3090196}"/>
                  </a:ext>
                </a:extLst>
              </p:cNvPr>
              <p:cNvSpPr/>
              <p:nvPr/>
            </p:nvSpPr>
            <p:spPr>
              <a:xfrm>
                <a:off x="9653047" y="4835951"/>
                <a:ext cx="3346516" cy="3026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1" name="文字方塊 30">
                <a:extLst>
                  <a:ext uri="{FF2B5EF4-FFF2-40B4-BE49-F238E27FC236}">
                    <a16:creationId xmlns:a16="http://schemas.microsoft.com/office/drawing/2014/main" id="{AC5ACFD3-FCC0-4BA3-8F28-B3428BB740F2}"/>
                  </a:ext>
                </a:extLst>
              </p:cNvPr>
              <p:cNvSpPr txBox="1"/>
              <p:nvPr/>
            </p:nvSpPr>
            <p:spPr>
              <a:xfrm>
                <a:off x="9750150" y="7331463"/>
                <a:ext cx="3154454" cy="374211"/>
              </a:xfrm>
              <a:prstGeom prst="rect">
                <a:avLst/>
              </a:prstGeom>
              <a:noFill/>
            </p:spPr>
            <p:txBody>
              <a:bodyPr wrap="square" rtlCol="0">
                <a:spAutoFit/>
              </a:bodyPr>
              <a:lstStyle/>
              <a:p>
                <a:pPr algn="ctr"/>
                <a:r>
                  <a:rPr lang="en-US" altLang="zh-TW" dirty="0">
                    <a:latin typeface="Roboto" panose="02000000000000000000" pitchFamily="2" charset="0"/>
                    <a:ea typeface="Roboto" panose="02000000000000000000" pitchFamily="2" charset="0"/>
                  </a:rPr>
                  <a:t>Sponsor Presentations</a:t>
                </a:r>
              </a:p>
            </p:txBody>
          </p:sp>
        </p:grpSp>
        <p:pic>
          <p:nvPicPr>
            <p:cNvPr id="32" name="圖片 31">
              <a:extLst>
                <a:ext uri="{FF2B5EF4-FFF2-40B4-BE49-F238E27FC236}">
                  <a16:creationId xmlns:a16="http://schemas.microsoft.com/office/drawing/2014/main" id="{FFBD016E-73AF-4B14-B6FF-5696A0533673}"/>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l="-599"/>
            <a:stretch/>
          </p:blipFill>
          <p:spPr>
            <a:xfrm>
              <a:off x="7432670" y="1343419"/>
              <a:ext cx="3094383" cy="2050647"/>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grpSp>
      <p:grpSp>
        <p:nvGrpSpPr>
          <p:cNvPr id="54" name="群組 53">
            <a:extLst>
              <a:ext uri="{FF2B5EF4-FFF2-40B4-BE49-F238E27FC236}">
                <a16:creationId xmlns:a16="http://schemas.microsoft.com/office/drawing/2014/main" id="{4111D83D-E111-4CFD-8C7A-635677C5DD75}"/>
              </a:ext>
            </a:extLst>
          </p:cNvPr>
          <p:cNvGrpSpPr/>
          <p:nvPr/>
        </p:nvGrpSpPr>
        <p:grpSpPr>
          <a:xfrm>
            <a:off x="4802235" y="3681092"/>
            <a:ext cx="3346516" cy="2986554"/>
            <a:chOff x="3859441" y="3553597"/>
            <a:chExt cx="3346516" cy="2986554"/>
          </a:xfrm>
        </p:grpSpPr>
        <p:grpSp>
          <p:nvGrpSpPr>
            <p:cNvPr id="39" name="群組 38">
              <a:extLst>
                <a:ext uri="{FF2B5EF4-FFF2-40B4-BE49-F238E27FC236}">
                  <a16:creationId xmlns:a16="http://schemas.microsoft.com/office/drawing/2014/main" id="{B2BC4AF8-0DF6-401D-A4B2-AB3B5FBE1BBC}"/>
                </a:ext>
              </a:extLst>
            </p:cNvPr>
            <p:cNvGrpSpPr/>
            <p:nvPr/>
          </p:nvGrpSpPr>
          <p:grpSpPr>
            <a:xfrm>
              <a:off x="3859441" y="3553597"/>
              <a:ext cx="3346516" cy="2986554"/>
              <a:chOff x="9653047" y="4835951"/>
              <a:chExt cx="3346516" cy="3026004"/>
            </a:xfrm>
          </p:grpSpPr>
          <p:sp>
            <p:nvSpPr>
              <p:cNvPr id="41" name="矩形 40">
                <a:extLst>
                  <a:ext uri="{FF2B5EF4-FFF2-40B4-BE49-F238E27FC236}">
                    <a16:creationId xmlns:a16="http://schemas.microsoft.com/office/drawing/2014/main" id="{E6355F49-7917-40FA-9BB2-EA3305DB1D2F}"/>
                  </a:ext>
                </a:extLst>
              </p:cNvPr>
              <p:cNvSpPr/>
              <p:nvPr/>
            </p:nvSpPr>
            <p:spPr>
              <a:xfrm>
                <a:off x="9653047" y="4835951"/>
                <a:ext cx="3346516" cy="3026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2" name="文字方塊 41">
                <a:extLst>
                  <a:ext uri="{FF2B5EF4-FFF2-40B4-BE49-F238E27FC236}">
                    <a16:creationId xmlns:a16="http://schemas.microsoft.com/office/drawing/2014/main" id="{481E797A-302F-43B5-8536-296E58AD5699}"/>
                  </a:ext>
                </a:extLst>
              </p:cNvPr>
              <p:cNvSpPr txBox="1"/>
              <p:nvPr/>
            </p:nvSpPr>
            <p:spPr>
              <a:xfrm>
                <a:off x="9843482" y="7207086"/>
                <a:ext cx="3154454" cy="374211"/>
              </a:xfrm>
              <a:prstGeom prst="rect">
                <a:avLst/>
              </a:prstGeom>
              <a:noFill/>
            </p:spPr>
            <p:txBody>
              <a:bodyPr wrap="square" rtlCol="0">
                <a:spAutoFit/>
              </a:bodyPr>
              <a:lstStyle/>
              <a:p>
                <a:pPr algn="ctr"/>
                <a:r>
                  <a:rPr lang="en-US" altLang="zh-TW" dirty="0">
                    <a:latin typeface="Roboto" panose="02000000000000000000" pitchFamily="2" charset="0"/>
                    <a:ea typeface="Roboto" panose="02000000000000000000" pitchFamily="2" charset="0"/>
                  </a:rPr>
                  <a:t>Posters</a:t>
                </a:r>
                <a:endParaRPr lang="en-US" altLang="zh-TW" sz="1800" dirty="0">
                  <a:latin typeface="Roboto" panose="02000000000000000000" pitchFamily="2" charset="0"/>
                  <a:ea typeface="Roboto" panose="02000000000000000000" pitchFamily="2" charset="0"/>
                </a:endParaRPr>
              </a:p>
            </p:txBody>
          </p:sp>
        </p:grpSp>
        <p:pic>
          <p:nvPicPr>
            <p:cNvPr id="49" name="圖片 48">
              <a:extLst>
                <a:ext uri="{FF2B5EF4-FFF2-40B4-BE49-F238E27FC236}">
                  <a16:creationId xmlns:a16="http://schemas.microsoft.com/office/drawing/2014/main" id="{83A192DB-B641-4FFB-B399-6CE4BBDF68DC}"/>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038454" y="3763057"/>
              <a:ext cx="3013636" cy="2009090"/>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grpSp>
      <p:grpSp>
        <p:nvGrpSpPr>
          <p:cNvPr id="53" name="群組 52">
            <a:extLst>
              <a:ext uri="{FF2B5EF4-FFF2-40B4-BE49-F238E27FC236}">
                <a16:creationId xmlns:a16="http://schemas.microsoft.com/office/drawing/2014/main" id="{5743BDC8-702C-403C-89AC-90E18CEF9825}"/>
              </a:ext>
            </a:extLst>
          </p:cNvPr>
          <p:cNvGrpSpPr/>
          <p:nvPr/>
        </p:nvGrpSpPr>
        <p:grpSpPr>
          <a:xfrm rot="21329715">
            <a:off x="8384707" y="3580035"/>
            <a:ext cx="3346516" cy="2986554"/>
            <a:chOff x="7560325" y="3563534"/>
            <a:chExt cx="3346516" cy="2986554"/>
          </a:xfrm>
          <a:effectLst/>
        </p:grpSpPr>
        <p:grpSp>
          <p:nvGrpSpPr>
            <p:cNvPr id="44" name="群組 43">
              <a:extLst>
                <a:ext uri="{FF2B5EF4-FFF2-40B4-BE49-F238E27FC236}">
                  <a16:creationId xmlns:a16="http://schemas.microsoft.com/office/drawing/2014/main" id="{40F39009-3492-4D7B-9526-EB70122339E8}"/>
                </a:ext>
              </a:extLst>
            </p:cNvPr>
            <p:cNvGrpSpPr/>
            <p:nvPr/>
          </p:nvGrpSpPr>
          <p:grpSpPr>
            <a:xfrm>
              <a:off x="7560325" y="3563534"/>
              <a:ext cx="3346516" cy="2986554"/>
              <a:chOff x="9653047" y="4835951"/>
              <a:chExt cx="3346516" cy="3026004"/>
            </a:xfrm>
          </p:grpSpPr>
          <p:sp>
            <p:nvSpPr>
              <p:cNvPr id="46" name="矩形 45">
                <a:extLst>
                  <a:ext uri="{FF2B5EF4-FFF2-40B4-BE49-F238E27FC236}">
                    <a16:creationId xmlns:a16="http://schemas.microsoft.com/office/drawing/2014/main" id="{BEA67E67-9F7C-4075-9CDF-43716CB55A81}"/>
                  </a:ext>
                </a:extLst>
              </p:cNvPr>
              <p:cNvSpPr/>
              <p:nvPr/>
            </p:nvSpPr>
            <p:spPr>
              <a:xfrm>
                <a:off x="9653047" y="4835951"/>
                <a:ext cx="3346516" cy="3026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7" name="文字方塊 46">
                <a:extLst>
                  <a:ext uri="{FF2B5EF4-FFF2-40B4-BE49-F238E27FC236}">
                    <a16:creationId xmlns:a16="http://schemas.microsoft.com/office/drawing/2014/main" id="{F975682C-B34A-4C7D-87B5-DB3EB6140E4E}"/>
                  </a:ext>
                </a:extLst>
              </p:cNvPr>
              <p:cNvSpPr txBox="1"/>
              <p:nvPr/>
            </p:nvSpPr>
            <p:spPr>
              <a:xfrm>
                <a:off x="9713529" y="7253277"/>
                <a:ext cx="3154454" cy="374211"/>
              </a:xfrm>
              <a:prstGeom prst="rect">
                <a:avLst/>
              </a:prstGeom>
              <a:noFill/>
            </p:spPr>
            <p:txBody>
              <a:bodyPr wrap="square" rtlCol="0">
                <a:spAutoFit/>
              </a:bodyPr>
              <a:lstStyle/>
              <a:p>
                <a:pPr algn="ctr"/>
                <a:r>
                  <a:rPr lang="en-US" altLang="zh-TW" sz="1800" dirty="0">
                    <a:effectLst/>
                    <a:latin typeface="Roboto" panose="02000000000000000000" pitchFamily="2" charset="0"/>
                    <a:ea typeface="Roboto" panose="02000000000000000000" pitchFamily="2" charset="0"/>
                  </a:rPr>
                  <a:t>Entertainment Talk</a:t>
                </a:r>
                <a:endParaRPr lang="en-US" altLang="zh-TW" dirty="0">
                  <a:latin typeface="Roboto" panose="02000000000000000000" pitchFamily="2" charset="0"/>
                  <a:ea typeface="Roboto" panose="02000000000000000000" pitchFamily="2" charset="0"/>
                </a:endParaRPr>
              </a:p>
            </p:txBody>
          </p:sp>
        </p:grpSp>
        <p:pic>
          <p:nvPicPr>
            <p:cNvPr id="52" name="圖片 51">
              <a:extLst>
                <a:ext uri="{FF2B5EF4-FFF2-40B4-BE49-F238E27FC236}">
                  <a16:creationId xmlns:a16="http://schemas.microsoft.com/office/drawing/2014/main" id="{ABF5FE7C-39E5-47F7-AF2F-CA0E08153FE3}"/>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745822" y="3722474"/>
              <a:ext cx="2975522" cy="19836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grpSp>
        <p:nvGrpSpPr>
          <p:cNvPr id="9" name="群組 8">
            <a:extLst>
              <a:ext uri="{FF2B5EF4-FFF2-40B4-BE49-F238E27FC236}">
                <a16:creationId xmlns:a16="http://schemas.microsoft.com/office/drawing/2014/main" id="{FF32A61B-4CFC-2FC6-23D8-6CFB69644F84}"/>
              </a:ext>
            </a:extLst>
          </p:cNvPr>
          <p:cNvGrpSpPr/>
          <p:nvPr/>
        </p:nvGrpSpPr>
        <p:grpSpPr>
          <a:xfrm>
            <a:off x="1157005" y="3753597"/>
            <a:ext cx="3346516" cy="2986554"/>
            <a:chOff x="8038313" y="2187519"/>
            <a:chExt cx="3346516" cy="2986554"/>
          </a:xfrm>
        </p:grpSpPr>
        <p:grpSp>
          <p:nvGrpSpPr>
            <p:cNvPr id="5" name="群組 4">
              <a:extLst>
                <a:ext uri="{FF2B5EF4-FFF2-40B4-BE49-F238E27FC236}">
                  <a16:creationId xmlns:a16="http://schemas.microsoft.com/office/drawing/2014/main" id="{4A452074-9A89-CE8B-DFEF-4C537D29AE0C}"/>
                </a:ext>
              </a:extLst>
            </p:cNvPr>
            <p:cNvGrpSpPr/>
            <p:nvPr/>
          </p:nvGrpSpPr>
          <p:grpSpPr>
            <a:xfrm rot="21139866">
              <a:off x="8038313" y="2187519"/>
              <a:ext cx="3346516" cy="2986554"/>
              <a:chOff x="9653047" y="4835951"/>
              <a:chExt cx="3346516" cy="3026004"/>
            </a:xfrm>
          </p:grpSpPr>
          <p:sp>
            <p:nvSpPr>
              <p:cNvPr id="7" name="矩形 6">
                <a:extLst>
                  <a:ext uri="{FF2B5EF4-FFF2-40B4-BE49-F238E27FC236}">
                    <a16:creationId xmlns:a16="http://schemas.microsoft.com/office/drawing/2014/main" id="{39784037-1C6A-C54F-38F9-BA9A3D21C389}"/>
                  </a:ext>
                </a:extLst>
              </p:cNvPr>
              <p:cNvSpPr/>
              <p:nvPr/>
            </p:nvSpPr>
            <p:spPr>
              <a:xfrm>
                <a:off x="9653047" y="4835951"/>
                <a:ext cx="3346516" cy="30260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文字方塊 7">
                <a:extLst>
                  <a:ext uri="{FF2B5EF4-FFF2-40B4-BE49-F238E27FC236}">
                    <a16:creationId xmlns:a16="http://schemas.microsoft.com/office/drawing/2014/main" id="{ECAA97F7-E853-4D11-BD0D-AF59B1C39A4D}"/>
                  </a:ext>
                </a:extLst>
              </p:cNvPr>
              <p:cNvSpPr txBox="1"/>
              <p:nvPr/>
            </p:nvSpPr>
            <p:spPr>
              <a:xfrm>
                <a:off x="9750150" y="7331463"/>
                <a:ext cx="3154454" cy="374211"/>
              </a:xfrm>
              <a:prstGeom prst="rect">
                <a:avLst/>
              </a:prstGeom>
              <a:noFill/>
            </p:spPr>
            <p:txBody>
              <a:bodyPr wrap="square" rtlCol="0">
                <a:spAutoFit/>
              </a:bodyPr>
              <a:lstStyle/>
              <a:p>
                <a:pPr algn="ctr"/>
                <a:r>
                  <a:rPr lang="en-US" altLang="zh-TW" dirty="0">
                    <a:latin typeface="Roboto" panose="02000000000000000000" pitchFamily="2" charset="0"/>
                    <a:ea typeface="Roboto" panose="02000000000000000000" pitchFamily="2" charset="0"/>
                    <a:cs typeface="Calibri Light" panose="020F0302020204030204" pitchFamily="34" charset="0"/>
                  </a:rPr>
                  <a:t>Conference Banquet</a:t>
                </a:r>
                <a:endParaRPr lang="en-US" altLang="zh-TW" dirty="0">
                  <a:latin typeface="Roboto" panose="02000000000000000000" pitchFamily="2" charset="0"/>
                  <a:ea typeface="Roboto" panose="02000000000000000000" pitchFamily="2" charset="0"/>
                </a:endParaRPr>
              </a:p>
            </p:txBody>
          </p:sp>
        </p:grpSp>
        <p:pic>
          <p:nvPicPr>
            <p:cNvPr id="3" name="圖片 2">
              <a:extLst>
                <a:ext uri="{FF2B5EF4-FFF2-40B4-BE49-F238E27FC236}">
                  <a16:creationId xmlns:a16="http://schemas.microsoft.com/office/drawing/2014/main" id="{EA01CA59-457D-9CE8-2E4B-69E761FEB247}"/>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rot="21091852">
              <a:off x="8225269" y="2439850"/>
              <a:ext cx="2928635" cy="1952422"/>
            </a:xfrm>
            <a:prstGeom prst="rect">
              <a:avLst/>
            </a:prstGeom>
            <a:solidFill>
              <a:srgbClr val="FFFFFF">
                <a:shade val="85000"/>
              </a:srgbClr>
            </a:solidFill>
            <a:ln w="88900" cap="sq">
              <a:solidFill>
                <a:srgbClr val="FFFFFF"/>
              </a:solidFill>
              <a:miter lim="800000"/>
            </a:ln>
            <a:effectLst>
              <a:outerShdw blurRad="50800" dist="38100" dir="5400000" algn="t" rotWithShape="0">
                <a:prstClr val="black">
                  <a:alpha val="40000"/>
                </a:prstClr>
              </a:outerShdw>
            </a:effectLst>
            <a:scene3d>
              <a:camera prst="orthographicFront"/>
              <a:lightRig rig="twoPt" dir="t">
                <a:rot lat="0" lon="0" rev="7200000"/>
              </a:lightRig>
            </a:scene3d>
            <a:sp3d>
              <a:bevelT w="25400" h="19050"/>
              <a:contourClr>
                <a:srgbClr val="FFFFFF"/>
              </a:contourClr>
            </a:sp3d>
          </p:spPr>
        </p:pic>
      </p:grpSp>
      <p:sp>
        <p:nvSpPr>
          <p:cNvPr id="2" name="標題 1">
            <a:extLst>
              <a:ext uri="{FF2B5EF4-FFF2-40B4-BE49-F238E27FC236}">
                <a16:creationId xmlns:a16="http://schemas.microsoft.com/office/drawing/2014/main" id="{13CF8F3D-1924-469C-A677-73614A6D5C1D}"/>
              </a:ext>
            </a:extLst>
          </p:cNvPr>
          <p:cNvSpPr>
            <a:spLocks noGrp="1"/>
          </p:cNvSpPr>
          <p:nvPr>
            <p:ph type="title"/>
          </p:nvPr>
        </p:nvSpPr>
        <p:spPr>
          <a:xfrm>
            <a:off x="672437" y="29951"/>
            <a:ext cx="5793697" cy="831917"/>
          </a:xfrm>
        </p:spPr>
        <p:txBody>
          <a:bodyPr>
            <a:noAutofit/>
          </a:bodyPr>
          <a:lstStyle/>
          <a:p>
            <a:r>
              <a:rPr lang="fr-FR" altLang="zh-TW" dirty="0"/>
              <a:t>Snapshot of IPAC’25</a:t>
            </a:r>
            <a:endParaRPr lang="zh-TW" altLang="en-US" dirty="0">
              <a:latin typeface="Open Sans" panose="020B0606030504020204" pitchFamily="34" charset="0"/>
              <a:ea typeface="隨筆Touch Regular" panose="020F0400000000000000" pitchFamily="34" charset="-120"/>
              <a:cs typeface="Open Sans" panose="020B0606030504020204" pitchFamily="34" charset="0"/>
            </a:endParaRPr>
          </a:p>
        </p:txBody>
      </p:sp>
    </p:spTree>
    <p:extLst>
      <p:ext uri="{BB962C8B-B14F-4D97-AF65-F5344CB8AC3E}">
        <p14:creationId xmlns:p14="http://schemas.microsoft.com/office/powerpoint/2010/main" val="1370990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0AE81A8-E013-4C36-ADBF-19CC50A43AF6}"/>
              </a:ext>
            </a:extLst>
          </p:cNvPr>
          <p:cNvSpPr>
            <a:spLocks noGrp="1"/>
          </p:cNvSpPr>
          <p:nvPr>
            <p:ph type="title"/>
          </p:nvPr>
        </p:nvSpPr>
        <p:spPr/>
        <p:txBody>
          <a:bodyPr/>
          <a:lstStyle/>
          <a:p>
            <a:pPr algn="ctr"/>
            <a:r>
              <a:rPr lang="en-US" altLang="zh-TW" dirty="0"/>
              <a:t>Facility Tours</a:t>
            </a:r>
            <a:endParaRPr lang="zh-TW" altLang="en-US" dirty="0"/>
          </a:p>
        </p:txBody>
      </p:sp>
      <p:sp>
        <p:nvSpPr>
          <p:cNvPr id="7" name="文字方塊 6">
            <a:extLst>
              <a:ext uri="{FF2B5EF4-FFF2-40B4-BE49-F238E27FC236}">
                <a16:creationId xmlns:a16="http://schemas.microsoft.com/office/drawing/2014/main" id="{6A7B1B96-977A-4F39-8AFA-120F1DC13748}"/>
              </a:ext>
            </a:extLst>
          </p:cNvPr>
          <p:cNvSpPr txBox="1"/>
          <p:nvPr/>
        </p:nvSpPr>
        <p:spPr>
          <a:xfrm>
            <a:off x="846689" y="2623481"/>
            <a:ext cx="5702775" cy="646331"/>
          </a:xfrm>
          <a:prstGeom prst="rect">
            <a:avLst/>
          </a:prstGeom>
          <a:noFill/>
        </p:spPr>
        <p:txBody>
          <a:bodyPr wrap="square">
            <a:spAutoFit/>
          </a:bodyPr>
          <a:lstStyle/>
          <a:p>
            <a:r>
              <a:rPr lang="en-US" altLang="zh-TW" dirty="0"/>
              <a:t>150 participants : visit the TPS to explore scientific and technological developments .</a:t>
            </a:r>
            <a:endParaRPr lang="zh-TW" altLang="en-US" dirty="0">
              <a:latin typeface="jf金萱3.1 半糖" panose="020B0600000000000000" pitchFamily="34" charset="-120"/>
              <a:ea typeface="jf金萱3.1 半糖" panose="020B0600000000000000" pitchFamily="34" charset="-120"/>
            </a:endParaRPr>
          </a:p>
        </p:txBody>
      </p:sp>
      <p:sp>
        <p:nvSpPr>
          <p:cNvPr id="10" name="文字方塊 9">
            <a:extLst>
              <a:ext uri="{FF2B5EF4-FFF2-40B4-BE49-F238E27FC236}">
                <a16:creationId xmlns:a16="http://schemas.microsoft.com/office/drawing/2014/main" id="{54DCCDD5-2769-4920-8416-90C79AE54EA0}"/>
              </a:ext>
            </a:extLst>
          </p:cNvPr>
          <p:cNvSpPr txBox="1"/>
          <p:nvPr/>
        </p:nvSpPr>
        <p:spPr>
          <a:xfrm>
            <a:off x="6559486" y="2662658"/>
            <a:ext cx="5371421" cy="646331"/>
          </a:xfrm>
          <a:prstGeom prst="rect">
            <a:avLst/>
          </a:prstGeom>
          <a:noFill/>
        </p:spPr>
        <p:txBody>
          <a:bodyPr wrap="square">
            <a:spAutoFit/>
          </a:bodyPr>
          <a:lstStyle/>
          <a:p>
            <a:r>
              <a:rPr lang="en-US" altLang="zh-TW" dirty="0"/>
              <a:t>100 participants : visit to </a:t>
            </a:r>
            <a:r>
              <a:rPr lang="en-US" altLang="zh-TW" dirty="0" err="1"/>
              <a:t>HiTC</a:t>
            </a:r>
            <a:r>
              <a:rPr lang="zh-TW" altLang="en-US" dirty="0"/>
              <a:t> </a:t>
            </a:r>
            <a:r>
              <a:rPr lang="en-US" altLang="zh-TW" dirty="0"/>
              <a:t>explore the accelerator, treatment rooms, and clinical applications.</a:t>
            </a:r>
            <a:endParaRPr lang="zh-TW" altLang="en-US" dirty="0">
              <a:latin typeface="jf金萱3.1 半糖" panose="020B0600000000000000" pitchFamily="34" charset="-120"/>
              <a:ea typeface="jf金萱3.1 半糖" panose="020B0600000000000000" pitchFamily="34" charset="-120"/>
            </a:endParaRPr>
          </a:p>
        </p:txBody>
      </p:sp>
      <p:pic>
        <p:nvPicPr>
          <p:cNvPr id="12" name="圖片 11">
            <a:extLst>
              <a:ext uri="{FF2B5EF4-FFF2-40B4-BE49-F238E27FC236}">
                <a16:creationId xmlns:a16="http://schemas.microsoft.com/office/drawing/2014/main" id="{C8C77C4F-0039-48CB-9260-D65DA9F8B7B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40625" y="3353358"/>
            <a:ext cx="5203594" cy="3241955"/>
          </a:xfrm>
          <a:prstGeom prst="rect">
            <a:avLst/>
          </a:prstGeom>
        </p:spPr>
      </p:pic>
      <p:pic>
        <p:nvPicPr>
          <p:cNvPr id="13" name="圖片 12">
            <a:extLst>
              <a:ext uri="{FF2B5EF4-FFF2-40B4-BE49-F238E27FC236}">
                <a16:creationId xmlns:a16="http://schemas.microsoft.com/office/drawing/2014/main" id="{D88EA338-9715-4FE5-86A8-9B4A90A2A1DB}"/>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643400" y="3318129"/>
            <a:ext cx="5203594" cy="3241955"/>
          </a:xfrm>
          <a:prstGeom prst="rect">
            <a:avLst/>
          </a:prstGeom>
        </p:spPr>
      </p:pic>
      <p:sp>
        <p:nvSpPr>
          <p:cNvPr id="4" name="文字方塊 3">
            <a:extLst>
              <a:ext uri="{FF2B5EF4-FFF2-40B4-BE49-F238E27FC236}">
                <a16:creationId xmlns:a16="http://schemas.microsoft.com/office/drawing/2014/main" id="{31000B7D-1E42-8215-30DB-9BEC15912B87}"/>
              </a:ext>
            </a:extLst>
          </p:cNvPr>
          <p:cNvSpPr txBox="1"/>
          <p:nvPr/>
        </p:nvSpPr>
        <p:spPr>
          <a:xfrm>
            <a:off x="7512715" y="6190752"/>
            <a:ext cx="3398981" cy="369332"/>
          </a:xfrm>
          <a:prstGeom prst="rect">
            <a:avLst/>
          </a:prstGeom>
          <a:noFill/>
        </p:spPr>
        <p:txBody>
          <a:bodyPr wrap="square">
            <a:spAutoFit/>
          </a:bodyPr>
          <a:lstStyle/>
          <a:p>
            <a:r>
              <a:rPr lang="en-US" altLang="zh-TW" dirty="0"/>
              <a:t>Heavy Ion Cancer Therapy Center</a:t>
            </a:r>
            <a:endParaRPr lang="zh-TW" altLang="en-US" dirty="0"/>
          </a:p>
        </p:txBody>
      </p:sp>
      <p:sp>
        <p:nvSpPr>
          <p:cNvPr id="5" name="文字方塊 4">
            <a:extLst>
              <a:ext uri="{FF2B5EF4-FFF2-40B4-BE49-F238E27FC236}">
                <a16:creationId xmlns:a16="http://schemas.microsoft.com/office/drawing/2014/main" id="{6228C7D1-80BF-8E85-9FE1-37CED9B859FC}"/>
              </a:ext>
            </a:extLst>
          </p:cNvPr>
          <p:cNvSpPr txBox="1"/>
          <p:nvPr/>
        </p:nvSpPr>
        <p:spPr>
          <a:xfrm>
            <a:off x="2606900" y="6225981"/>
            <a:ext cx="3786909" cy="369332"/>
          </a:xfrm>
          <a:prstGeom prst="rect">
            <a:avLst/>
          </a:prstGeom>
          <a:noFill/>
        </p:spPr>
        <p:txBody>
          <a:bodyPr wrap="square">
            <a:spAutoFit/>
          </a:bodyPr>
          <a:lstStyle/>
          <a:p>
            <a:r>
              <a:rPr lang="en-US" altLang="zh-TW" dirty="0">
                <a:solidFill>
                  <a:schemeClr val="bg1"/>
                </a:solidFill>
              </a:rPr>
              <a:t>Taiwan Photon Source Storage</a:t>
            </a:r>
            <a:r>
              <a:rPr lang="zh-TW" altLang="en-US" dirty="0">
                <a:solidFill>
                  <a:schemeClr val="bg1"/>
                </a:solidFill>
              </a:rPr>
              <a:t> </a:t>
            </a:r>
            <a:r>
              <a:rPr lang="en-US" altLang="zh-TW" dirty="0">
                <a:solidFill>
                  <a:schemeClr val="bg1"/>
                </a:solidFill>
              </a:rPr>
              <a:t>Ring</a:t>
            </a:r>
            <a:endParaRPr lang="zh-TW" altLang="en-US" dirty="0">
              <a:solidFill>
                <a:schemeClr val="bg1"/>
              </a:solidFill>
            </a:endParaRPr>
          </a:p>
        </p:txBody>
      </p:sp>
      <p:sp>
        <p:nvSpPr>
          <p:cNvPr id="6" name="文字方塊 5">
            <a:extLst>
              <a:ext uri="{FF2B5EF4-FFF2-40B4-BE49-F238E27FC236}">
                <a16:creationId xmlns:a16="http://schemas.microsoft.com/office/drawing/2014/main" id="{B8B088FD-9B5F-68FF-EC3E-6CEB03213391}"/>
              </a:ext>
            </a:extLst>
          </p:cNvPr>
          <p:cNvSpPr txBox="1"/>
          <p:nvPr/>
        </p:nvSpPr>
        <p:spPr>
          <a:xfrm>
            <a:off x="894944" y="1431939"/>
            <a:ext cx="11057939" cy="1107996"/>
          </a:xfrm>
          <a:prstGeom prst="rect">
            <a:avLst/>
          </a:prstGeom>
          <a:noFill/>
        </p:spPr>
        <p:txBody>
          <a:bodyPr wrap="square">
            <a:spAutoFit/>
          </a:bodyPr>
          <a:lstStyle/>
          <a:p>
            <a:pPr>
              <a:defRPr/>
            </a:pPr>
            <a:r>
              <a:rPr lang="en-US" altLang="zh-TW" sz="2200" b="1" dirty="0">
                <a:solidFill>
                  <a:prstClr val="black"/>
                </a:solidFill>
                <a:latin typeface="Arial" panose="020B0604020202020204" pitchFamily="34" charset="0"/>
                <a:cs typeface="Arial" panose="020B0604020202020204" pitchFamily="34" charset="0"/>
              </a:rPr>
              <a:t>A half-day guided tour </a:t>
            </a:r>
            <a:r>
              <a:rPr lang="en-US" altLang="zh-TW" sz="2200" b="1" dirty="0">
                <a:latin typeface="Arial" panose="020B0604020202020204" pitchFamily="34" charset="0"/>
                <a:cs typeface="Arial" panose="020B0604020202020204" pitchFamily="34" charset="0"/>
              </a:rPr>
              <a:t>to </a:t>
            </a:r>
            <a:r>
              <a:rPr lang="en-US" altLang="zh-TW" sz="2200" b="1" dirty="0">
                <a:solidFill>
                  <a:prstClr val="black"/>
                </a:solidFill>
                <a:latin typeface="Arial" panose="020B0604020202020204" pitchFamily="34" charset="0"/>
                <a:cs typeface="Arial" panose="020B0604020202020204" pitchFamily="34" charset="0"/>
              </a:rPr>
              <a:t>discover ongoing innovations at the Taiwan Photon Source and in heavy-ion therapy applications at Taipei Veterans General Hospital.</a:t>
            </a:r>
            <a:br>
              <a:rPr lang="en-US" altLang="zh-TW" sz="2200" b="1" dirty="0">
                <a:solidFill>
                  <a:prstClr val="black"/>
                </a:solidFill>
                <a:latin typeface="Arial" panose="020B0604020202020204" pitchFamily="34" charset="0"/>
                <a:cs typeface="Arial" panose="020B0604020202020204" pitchFamily="34" charset="0"/>
              </a:rPr>
            </a:br>
            <a:r>
              <a:rPr lang="en-US" altLang="zh-TW" sz="2200" b="1" dirty="0">
                <a:solidFill>
                  <a:srgbClr val="FF0000"/>
                </a:solidFill>
                <a:latin typeface="Arial" panose="020B0604020202020204" pitchFamily="34" charset="0"/>
                <a:cs typeface="Arial" panose="020B0604020202020204" pitchFamily="34" charset="0"/>
              </a:rPr>
              <a:t>The fee of NT $ 600 is required to ensure attendance and minimize absences.</a:t>
            </a:r>
            <a:endParaRPr lang="en-US" altLang="zh-TW" sz="2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85079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9C27B4-720C-6D5F-FEF1-CB1791B3E2F5}"/>
              </a:ext>
            </a:extLst>
          </p:cNvPr>
          <p:cNvSpPr/>
          <p:nvPr/>
        </p:nvSpPr>
        <p:spPr>
          <a:xfrm>
            <a:off x="1356853" y="258626"/>
            <a:ext cx="8882758" cy="646331"/>
          </a:xfrm>
          <a:prstGeom prst="rect">
            <a:avLst/>
          </a:prstGeom>
          <a:noFill/>
        </p:spPr>
        <p:txBody>
          <a:bodyPr wrap="square" lIns="91440" tIns="45720" rIns="91440" bIns="45720">
            <a:spAutoFit/>
          </a:bodyPr>
          <a:lstStyle/>
          <a:p>
            <a:pPr algn="ctr">
              <a:lnSpc>
                <a:spcPct val="90000"/>
              </a:lnSpc>
              <a:spcBef>
                <a:spcPct val="0"/>
              </a:spcBef>
            </a:pPr>
            <a:r>
              <a:rPr lang="en-US" sz="4000" b="1" dirty="0">
                <a:latin typeface="Arial" panose="020B0604020202020204" pitchFamily="34" charset="0"/>
                <a:ea typeface="微軟正黑體" panose="020B0604030504040204" pitchFamily="34" charset="-120"/>
                <a:cs typeface="Arial" panose="020B0604020202020204" pitchFamily="34" charset="0"/>
              </a:rPr>
              <a:t>LESSON LEARNED</a:t>
            </a:r>
          </a:p>
        </p:txBody>
      </p:sp>
      <p:sp>
        <p:nvSpPr>
          <p:cNvPr id="4" name="TextBox 3">
            <a:extLst>
              <a:ext uri="{FF2B5EF4-FFF2-40B4-BE49-F238E27FC236}">
                <a16:creationId xmlns:a16="http://schemas.microsoft.com/office/drawing/2014/main" id="{6EFCDB01-E30E-5CA3-268F-59AF98CD8308}"/>
              </a:ext>
            </a:extLst>
          </p:cNvPr>
          <p:cNvSpPr txBox="1"/>
          <p:nvPr/>
        </p:nvSpPr>
        <p:spPr>
          <a:xfrm>
            <a:off x="724909" y="1751270"/>
            <a:ext cx="9514702" cy="2308324"/>
          </a:xfrm>
          <a:prstGeom prst="rect">
            <a:avLst/>
          </a:prstGeom>
          <a:noFill/>
        </p:spPr>
        <p:txBody>
          <a:bodyPr wrap="square" rtlCol="0">
            <a:spAutoFit/>
          </a:bodyPr>
          <a:lstStyle/>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dirty="0"/>
          </a:p>
        </p:txBody>
      </p:sp>
      <p:sp>
        <p:nvSpPr>
          <p:cNvPr id="5" name="TextBox 4">
            <a:extLst>
              <a:ext uri="{FF2B5EF4-FFF2-40B4-BE49-F238E27FC236}">
                <a16:creationId xmlns:a16="http://schemas.microsoft.com/office/drawing/2014/main" id="{FAAA8130-8484-D5BF-1341-305609CE76CC}"/>
              </a:ext>
            </a:extLst>
          </p:cNvPr>
          <p:cNvSpPr txBox="1"/>
          <p:nvPr/>
        </p:nvSpPr>
        <p:spPr>
          <a:xfrm>
            <a:off x="1356852" y="1502057"/>
            <a:ext cx="9930273" cy="3754874"/>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Poster Limit Policy and Additional Charges for IPAC’25</a:t>
            </a:r>
          </a:p>
          <a:p>
            <a:pPr marL="285750" indent="-285750">
              <a:buFont typeface="Arial" panose="020B0604020202020204" pitchFamily="34" charset="0"/>
              <a:buChar char="•"/>
            </a:pPr>
            <a:endParaRPr lang="en-US" sz="2000" b="1"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US" altLang="zh-TW" sz="2000" dirty="0">
                <a:latin typeface="Calibri" panose="020F0502020204030204" pitchFamily="34" charset="0"/>
                <a:cs typeface="Calibri" panose="020F0502020204030204" pitchFamily="34" charset="0"/>
              </a:rPr>
              <a:t>Each editor can handle approximately 5 to 8 papers per day. So it is important to keep the poster presentation limit per delegate to ensure a manageable workflow and smooth review process.</a:t>
            </a:r>
          </a:p>
          <a:p>
            <a:pPr marL="742950" lvl="1" indent="-285750">
              <a:buFont typeface="Arial" panose="020B0604020202020204" pitchFamily="34" charset="0"/>
              <a:buChar char="•"/>
            </a:pPr>
            <a:r>
              <a:rPr lang="en-US" altLang="zh-TW" sz="2000" dirty="0">
                <a:latin typeface="Calibri" panose="020F0502020204030204" pitchFamily="34" charset="0"/>
                <a:cs typeface="Calibri" panose="020F0502020204030204" pitchFamily="34" charset="0"/>
              </a:rPr>
              <a:t>For IPAC’25, an extra charge will apply for exceeding the poster limit: Each delegate may present up to four posters. An additional fee of USD 200 will be charged for each poster beyond this limit. </a:t>
            </a:r>
          </a:p>
          <a:p>
            <a:pPr marL="742950" lvl="1" indent="-285750">
              <a:buFont typeface="Arial" panose="020B0604020202020204" pitchFamily="34" charset="0"/>
              <a:buChar char="•"/>
            </a:pPr>
            <a:r>
              <a:rPr lang="en-US" altLang="zh-TW" sz="2000" dirty="0"/>
              <a:t>We have identified 15 registrants who are presenting more than four posters each.</a:t>
            </a:r>
            <a:br>
              <a:rPr lang="en-US" altLang="zh-TW" sz="2000" dirty="0"/>
            </a:br>
            <a:endParaRPr lang="en-US" altLang="zh-TW" sz="20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endParaRPr lang="en-US" altLang="zh-TW" sz="20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endParaRPr lang="en-GB" b="1" dirty="0">
              <a:latin typeface="Avenir Book" panose="02000503020000020003" pitchFamily="2" charset="0"/>
            </a:endParaRPr>
          </a:p>
        </p:txBody>
      </p:sp>
      <p:sp>
        <p:nvSpPr>
          <p:cNvPr id="3" name="TextBox 4">
            <a:extLst>
              <a:ext uri="{FF2B5EF4-FFF2-40B4-BE49-F238E27FC236}">
                <a16:creationId xmlns:a16="http://schemas.microsoft.com/office/drawing/2014/main" id="{FAAA8130-8484-D5BF-1341-305609CE76CC}"/>
              </a:ext>
            </a:extLst>
          </p:cNvPr>
          <p:cNvSpPr txBox="1"/>
          <p:nvPr/>
        </p:nvSpPr>
        <p:spPr>
          <a:xfrm>
            <a:off x="1356852" y="4755778"/>
            <a:ext cx="9930273" cy="1292662"/>
          </a:xfrm>
          <a:prstGeom prst="rect">
            <a:avLst/>
          </a:prstGeom>
          <a:noFill/>
        </p:spPr>
        <p:txBody>
          <a:bodyPr wrap="square" rtlCol="0">
            <a:spAutoFit/>
          </a:bodyPr>
          <a:lstStyle/>
          <a:p>
            <a:r>
              <a:rPr lang="en-GB" b="1" dirty="0">
                <a:latin typeface="Avenir Book" panose="02000503020000020003" pitchFamily="2" charset="0"/>
              </a:rPr>
              <a:t>REGISTRATION</a:t>
            </a:r>
          </a:p>
          <a:p>
            <a:pPr marL="742950" lvl="1" indent="-285750">
              <a:buFont typeface="Arial" panose="020B0604020202020204" pitchFamily="34" charset="0"/>
              <a:buChar char="•"/>
            </a:pPr>
            <a:r>
              <a:rPr lang="en-US" altLang="zh-TW" sz="2000" dirty="0"/>
              <a:t>The participation of attendees from some countries remains highly uncertain; we have issued more than 100 refunds.</a:t>
            </a:r>
          </a:p>
          <a:p>
            <a:pPr marL="742950" lvl="1" indent="-285750">
              <a:buFont typeface="Arial" panose="020B0604020202020204" pitchFamily="34" charset="0"/>
              <a:buChar char="•"/>
            </a:pPr>
            <a:r>
              <a:rPr lang="en-US" altLang="zh-TW" sz="2000" dirty="0"/>
              <a:t>For on-site registration, we have 40 attendees registered on-site.</a:t>
            </a:r>
            <a:endParaRPr lang="en-GB" sz="2000" b="1" dirty="0">
              <a:latin typeface="Avenir Book" panose="02000503020000020003" pitchFamily="2" charset="0"/>
            </a:endParaRPr>
          </a:p>
        </p:txBody>
      </p:sp>
    </p:spTree>
    <p:extLst>
      <p:ext uri="{BB962C8B-B14F-4D97-AF65-F5344CB8AC3E}">
        <p14:creationId xmlns:p14="http://schemas.microsoft.com/office/powerpoint/2010/main" val="5468922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9C27B4-720C-6D5F-FEF1-CB1791B3E2F5}"/>
              </a:ext>
            </a:extLst>
          </p:cNvPr>
          <p:cNvSpPr/>
          <p:nvPr/>
        </p:nvSpPr>
        <p:spPr>
          <a:xfrm>
            <a:off x="1356853" y="258626"/>
            <a:ext cx="8882758" cy="646331"/>
          </a:xfrm>
          <a:prstGeom prst="rect">
            <a:avLst/>
          </a:prstGeom>
          <a:noFill/>
        </p:spPr>
        <p:txBody>
          <a:bodyPr wrap="square" lIns="91440" tIns="45720" rIns="91440" bIns="45720">
            <a:spAutoFit/>
          </a:bodyPr>
          <a:lstStyle/>
          <a:p>
            <a:pPr algn="ctr">
              <a:lnSpc>
                <a:spcPct val="90000"/>
              </a:lnSpc>
              <a:spcBef>
                <a:spcPct val="0"/>
              </a:spcBef>
            </a:pPr>
            <a:r>
              <a:rPr lang="en-US" sz="4000" b="1" dirty="0">
                <a:latin typeface="Arial" panose="020B0604020202020204" pitchFamily="34" charset="0"/>
                <a:ea typeface="微軟正黑體" panose="020B0604030504040204" pitchFamily="34" charset="-120"/>
                <a:cs typeface="Arial" panose="020B0604020202020204" pitchFamily="34" charset="0"/>
              </a:rPr>
              <a:t>LESSON LEARNED</a:t>
            </a:r>
          </a:p>
        </p:txBody>
      </p:sp>
      <p:sp>
        <p:nvSpPr>
          <p:cNvPr id="3" name="TextBox 2">
            <a:extLst>
              <a:ext uri="{FF2B5EF4-FFF2-40B4-BE49-F238E27FC236}">
                <a16:creationId xmlns:a16="http://schemas.microsoft.com/office/drawing/2014/main" id="{FEB5C9DE-ACDB-3B12-5B29-BAE88220EE98}"/>
              </a:ext>
            </a:extLst>
          </p:cNvPr>
          <p:cNvSpPr txBox="1"/>
          <p:nvPr/>
        </p:nvSpPr>
        <p:spPr>
          <a:xfrm>
            <a:off x="2359742" y="2905432"/>
            <a:ext cx="184731" cy="369332"/>
          </a:xfrm>
          <a:prstGeom prst="rect">
            <a:avLst/>
          </a:prstGeom>
          <a:noFill/>
        </p:spPr>
        <p:txBody>
          <a:bodyPr wrap="none" rtlCol="0">
            <a:spAutoFit/>
          </a:bodyPr>
          <a:lstStyle/>
          <a:p>
            <a:endParaRPr lang="en-GB" dirty="0"/>
          </a:p>
        </p:txBody>
      </p:sp>
      <p:sp>
        <p:nvSpPr>
          <p:cNvPr id="4" name="TextBox 3">
            <a:extLst>
              <a:ext uri="{FF2B5EF4-FFF2-40B4-BE49-F238E27FC236}">
                <a16:creationId xmlns:a16="http://schemas.microsoft.com/office/drawing/2014/main" id="{6EFCDB01-E30E-5CA3-268F-59AF98CD8308}"/>
              </a:ext>
            </a:extLst>
          </p:cNvPr>
          <p:cNvSpPr txBox="1"/>
          <p:nvPr/>
        </p:nvSpPr>
        <p:spPr>
          <a:xfrm>
            <a:off x="928109" y="1678013"/>
            <a:ext cx="9514702" cy="2308324"/>
          </a:xfrm>
          <a:prstGeom prst="rect">
            <a:avLst/>
          </a:prstGeom>
          <a:noFill/>
        </p:spPr>
        <p:txBody>
          <a:bodyPr wrap="square" rtlCol="0">
            <a:spAutoFit/>
          </a:bodyPr>
          <a:lstStyle/>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b="1" dirty="0">
              <a:latin typeface="Avenir Book" panose="02000503020000020003" pitchFamily="2" charset="0"/>
            </a:endParaRPr>
          </a:p>
          <a:p>
            <a:endParaRPr lang="en-GB" sz="2400" dirty="0"/>
          </a:p>
        </p:txBody>
      </p:sp>
      <p:sp>
        <p:nvSpPr>
          <p:cNvPr id="6" name="TextBox 4">
            <a:extLst>
              <a:ext uri="{FF2B5EF4-FFF2-40B4-BE49-F238E27FC236}">
                <a16:creationId xmlns:a16="http://schemas.microsoft.com/office/drawing/2014/main" id="{684773E8-A5B4-3D71-D8DF-866713DA0F24}"/>
              </a:ext>
            </a:extLst>
          </p:cNvPr>
          <p:cNvSpPr txBox="1"/>
          <p:nvPr/>
        </p:nvSpPr>
        <p:spPr>
          <a:xfrm>
            <a:off x="1183369" y="5390129"/>
            <a:ext cx="10750117" cy="1292662"/>
          </a:xfrm>
          <a:prstGeom prst="rect">
            <a:avLst/>
          </a:prstGeom>
          <a:noFill/>
        </p:spPr>
        <p:txBody>
          <a:bodyPr wrap="square" rtlCol="0">
            <a:spAutoFit/>
          </a:bodyPr>
          <a:lstStyle/>
          <a:p>
            <a:r>
              <a:rPr lang="en-US" altLang="zh-TW" sz="2000" b="1" dirty="0">
                <a:latin typeface="Avenir Book" panose="02000503020000020003" pitchFamily="2" charset="0"/>
              </a:rPr>
              <a:t>Indico</a:t>
            </a:r>
            <a:r>
              <a:rPr lang="zh-TW" altLang="en-US" sz="2000" b="1" dirty="0">
                <a:latin typeface="Avenir Book" panose="02000503020000020003" pitchFamily="2" charset="0"/>
              </a:rPr>
              <a:t> </a:t>
            </a:r>
            <a:r>
              <a:rPr lang="en-US" altLang="zh-TW" sz="2000" b="1" dirty="0">
                <a:latin typeface="Avenir Book" panose="02000503020000020003" pitchFamily="2" charset="0"/>
              </a:rPr>
              <a:t>related issue</a:t>
            </a:r>
            <a:endParaRPr lang="en-GB" sz="2000" b="1" dirty="0">
              <a:latin typeface="Avenir Book" panose="02000503020000020003" pitchFamily="2" charset="0"/>
            </a:endParaRPr>
          </a:p>
          <a:p>
            <a:pPr marL="742950" lvl="1" indent="-285750">
              <a:buFont typeface="Arial" panose="020B0604020202020204" pitchFamily="34" charset="0"/>
              <a:buChar char="•"/>
            </a:pPr>
            <a:r>
              <a:rPr lang="en-US" altLang="zh-TW" sz="2000" dirty="0"/>
              <a:t>The major upgrade was done in March, which highly affect the poster assign and session assign.</a:t>
            </a:r>
          </a:p>
          <a:p>
            <a:pPr marL="742950" lvl="1" indent="-285750">
              <a:buFont typeface="Arial" panose="020B0604020202020204" pitchFamily="34" charset="0"/>
              <a:buChar char="•"/>
            </a:pPr>
            <a:r>
              <a:rPr lang="en-US" altLang="zh-TW" sz="2000" dirty="0"/>
              <a:t>Highly suggest it should upgrade not during IPAC conference, many authors involved.</a:t>
            </a:r>
          </a:p>
          <a:p>
            <a:pPr marL="742950" lvl="1" indent="-285750">
              <a:buFont typeface="Arial" panose="020B0604020202020204" pitchFamily="34" charset="0"/>
              <a:buChar char="•"/>
            </a:pPr>
            <a:endParaRPr lang="en-GB" b="1" dirty="0">
              <a:latin typeface="Avenir Book" panose="02000503020000020003" pitchFamily="2" charset="0"/>
            </a:endParaRPr>
          </a:p>
        </p:txBody>
      </p:sp>
      <p:sp>
        <p:nvSpPr>
          <p:cNvPr id="7" name="TextBox 4">
            <a:extLst>
              <a:ext uri="{FF2B5EF4-FFF2-40B4-BE49-F238E27FC236}">
                <a16:creationId xmlns:a16="http://schemas.microsoft.com/office/drawing/2014/main" id="{B2998935-14F0-6106-BF8A-A535029C0155}"/>
              </a:ext>
            </a:extLst>
          </p:cNvPr>
          <p:cNvSpPr txBox="1"/>
          <p:nvPr/>
        </p:nvSpPr>
        <p:spPr>
          <a:xfrm>
            <a:off x="1272051" y="3131731"/>
            <a:ext cx="10572751" cy="2246769"/>
          </a:xfrm>
          <a:prstGeom prst="rect">
            <a:avLst/>
          </a:prstGeom>
          <a:noFill/>
        </p:spPr>
        <p:txBody>
          <a:bodyPr wrap="square" rtlCol="0">
            <a:spAutoFit/>
          </a:bodyPr>
          <a:lstStyle/>
          <a:p>
            <a:r>
              <a:rPr lang="en-US" altLang="zh-TW" sz="2000" b="1" dirty="0">
                <a:latin typeface="Avenir Book" panose="02000503020000020003" pitchFamily="2" charset="0"/>
              </a:rPr>
              <a:t>Email Delivery Issues Due to Enhanced Security Measures </a:t>
            </a:r>
          </a:p>
          <a:p>
            <a:pPr marL="800100" lvl="1" indent="-342900">
              <a:buFont typeface="Arial" panose="020B0604020202020204" pitchFamily="34" charset="0"/>
              <a:buChar char="•"/>
            </a:pPr>
            <a:r>
              <a:rPr lang="en-US" altLang="zh-TW" sz="2000" dirty="0"/>
              <a:t>Due to heightened information security and cybersecurity controls at many institutions, meeting notifications and communications have become increasingly restricted, resulting in reduced efficiency in email delivery. </a:t>
            </a:r>
          </a:p>
          <a:p>
            <a:pPr marL="800100" lvl="1" indent="-342900">
              <a:buFont typeface="Arial" panose="020B0604020202020204" pitchFamily="34" charset="0"/>
              <a:buChar char="•"/>
            </a:pPr>
            <a:r>
              <a:rPr lang="en-US" altLang="zh-TW" sz="2000" dirty="0"/>
              <a:t>Emails from the IPAC Scientific Secretariat are sometimes flagged as spam and are frequently blocked by mail servers in the United States and Europe. In several cases, recipients have only discovered our emails after checking their spam folders.</a:t>
            </a:r>
            <a:endParaRPr lang="en-GB" sz="2000" b="1" dirty="0">
              <a:latin typeface="Avenir Book" panose="02000503020000020003" pitchFamily="2" charset="0"/>
            </a:endParaRPr>
          </a:p>
        </p:txBody>
      </p:sp>
      <p:sp>
        <p:nvSpPr>
          <p:cNvPr id="8" name="TextBox 4">
            <a:extLst>
              <a:ext uri="{FF2B5EF4-FFF2-40B4-BE49-F238E27FC236}">
                <a16:creationId xmlns:a16="http://schemas.microsoft.com/office/drawing/2014/main" id="{27D977C7-451D-015C-038E-7FA5127ACAC2}"/>
              </a:ext>
            </a:extLst>
          </p:cNvPr>
          <p:cNvSpPr txBox="1"/>
          <p:nvPr/>
        </p:nvSpPr>
        <p:spPr>
          <a:xfrm>
            <a:off x="1183369" y="1109610"/>
            <a:ext cx="10335782" cy="1938992"/>
          </a:xfrm>
          <a:prstGeom prst="rect">
            <a:avLst/>
          </a:prstGeom>
          <a:noFill/>
        </p:spPr>
        <p:txBody>
          <a:bodyPr wrap="square" rtlCol="0">
            <a:spAutoFit/>
          </a:bodyPr>
          <a:lstStyle/>
          <a:p>
            <a:r>
              <a:rPr lang="en-US" altLang="zh-TW" sz="2000" b="1" dirty="0">
                <a:latin typeface="Avenir Book" panose="02000503020000020003" pitchFamily="2" charset="0"/>
              </a:rPr>
              <a:t>Referee Challenges in Light Peer Review (LPR)</a:t>
            </a:r>
          </a:p>
          <a:p>
            <a:pPr marL="742950" lvl="1" indent="-285750">
              <a:buFont typeface="Arial" panose="020B0604020202020204" pitchFamily="34" charset="0"/>
              <a:buChar char="•"/>
            </a:pPr>
            <a:r>
              <a:rPr lang="en-US" altLang="zh-TW" sz="2000" dirty="0"/>
              <a:t>We had many referees and volunteers, but in reality, there were also many rejections to review papers.</a:t>
            </a:r>
          </a:p>
          <a:p>
            <a:pPr marL="742950" lvl="1" indent="-285750">
              <a:buFont typeface="Arial" panose="020B0604020202020204" pitchFamily="34" charset="0"/>
              <a:buChar char="•"/>
            </a:pPr>
            <a:r>
              <a:rPr lang="en-US" altLang="zh-TW" sz="2000" dirty="0"/>
              <a:t>A few individuals misused the LPR system — for example, one presenter took on four LPRs from different authors. </a:t>
            </a:r>
          </a:p>
          <a:p>
            <a:pPr marL="742950" lvl="1" indent="-285750">
              <a:buFont typeface="Arial" panose="020B0604020202020204" pitchFamily="34" charset="0"/>
              <a:buChar char="•"/>
            </a:pPr>
            <a:r>
              <a:rPr lang="en-US" altLang="zh-TW" sz="2000" dirty="0"/>
              <a:t>A clear policy is needed before opening the system in the future.</a:t>
            </a:r>
            <a:endParaRPr lang="en-GB" sz="2000" b="1" dirty="0">
              <a:latin typeface="Avenir Book" panose="02000503020000020003" pitchFamily="2" charset="0"/>
            </a:endParaRPr>
          </a:p>
        </p:txBody>
      </p:sp>
    </p:spTree>
    <p:extLst>
      <p:ext uri="{BB962C8B-B14F-4D97-AF65-F5344CB8AC3E}">
        <p14:creationId xmlns:p14="http://schemas.microsoft.com/office/powerpoint/2010/main" val="3204669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ED76AEC-6C86-4567-BE45-F2CC10400B75}"/>
              </a:ext>
            </a:extLst>
          </p:cNvPr>
          <p:cNvSpPr>
            <a:spLocks noGrp="1"/>
          </p:cNvSpPr>
          <p:nvPr>
            <p:ph type="title"/>
          </p:nvPr>
        </p:nvSpPr>
        <p:spPr/>
        <p:txBody>
          <a:bodyPr/>
          <a:lstStyle/>
          <a:p>
            <a:pPr algn="ctr"/>
            <a:r>
              <a:rPr lang="en-US" altLang="zh-TW" dirty="0"/>
              <a:t>Summary</a:t>
            </a:r>
            <a:endParaRPr lang="zh-TW" altLang="en-US" dirty="0"/>
          </a:p>
        </p:txBody>
      </p:sp>
      <p:sp>
        <p:nvSpPr>
          <p:cNvPr id="3" name="內容版面配置區 2">
            <a:extLst>
              <a:ext uri="{FF2B5EF4-FFF2-40B4-BE49-F238E27FC236}">
                <a16:creationId xmlns:a16="http://schemas.microsoft.com/office/drawing/2014/main" id="{526580C3-E5E4-44E5-BD2E-AB98A09E7607}"/>
              </a:ext>
            </a:extLst>
          </p:cNvPr>
          <p:cNvSpPr>
            <a:spLocks noGrp="1"/>
          </p:cNvSpPr>
          <p:nvPr>
            <p:ph idx="1"/>
          </p:nvPr>
        </p:nvSpPr>
        <p:spPr>
          <a:xfrm>
            <a:off x="1217569" y="1154219"/>
            <a:ext cx="10189340" cy="5369673"/>
          </a:xfrm>
        </p:spPr>
        <p:txBody>
          <a:bodyPr>
            <a:noAutofit/>
          </a:bodyPr>
          <a:lstStyle/>
          <a:p>
            <a:r>
              <a:rPr lang="en-US" altLang="zh-TW" sz="2200" b="1" dirty="0"/>
              <a:t>1️⃣ Strong Team Collaboration</a:t>
            </a:r>
            <a:br>
              <a:rPr lang="en-US" altLang="zh-TW" sz="2200" dirty="0"/>
            </a:br>
            <a:r>
              <a:rPr lang="en-US" altLang="zh-TW" sz="1800" i="1" dirty="0">
                <a:solidFill>
                  <a:schemeClr val="bg1">
                    <a:lumMod val="50000"/>
                  </a:schemeClr>
                </a:solidFill>
              </a:rPr>
              <a:t>Nearly 40 NSRRC colleagues worked seamlessly alongside the professional conference company, ensuring the smooth and successful execution of IPAC’25.</a:t>
            </a:r>
          </a:p>
          <a:p>
            <a:r>
              <a:rPr lang="en-US" altLang="zh-TW" sz="2200" b="1" dirty="0"/>
              <a:t>2️⃣ Financial Challenges</a:t>
            </a:r>
            <a:br>
              <a:rPr lang="en-US" altLang="zh-TW" sz="2200" dirty="0"/>
            </a:br>
            <a:r>
              <a:rPr lang="en-US" altLang="zh-TW" sz="1800" i="1" dirty="0">
                <a:solidFill>
                  <a:schemeClr val="bg1">
                    <a:lumMod val="50000"/>
                  </a:schemeClr>
                </a:solidFill>
              </a:rPr>
              <a:t>Despite reduced attendance from major countries such as the United States and China, which brought financial uncertainty, the team’s dedication enabled us to reach a break-even outcome.</a:t>
            </a:r>
          </a:p>
          <a:p>
            <a:r>
              <a:rPr lang="en-US" altLang="zh-TW" sz="2200" b="1" dirty="0"/>
              <a:t>3️⃣ A Three-Year Commitment Realized</a:t>
            </a:r>
            <a:br>
              <a:rPr lang="en-US" altLang="zh-TW" sz="2200" dirty="0"/>
            </a:br>
            <a:r>
              <a:rPr lang="en-US" altLang="zh-TW" sz="1800" i="1" dirty="0">
                <a:solidFill>
                  <a:schemeClr val="bg1">
                    <a:lumMod val="50000"/>
                  </a:schemeClr>
                </a:solidFill>
              </a:rPr>
              <a:t>IPAC’25 marked the culmination of three years of preparation. We express our sincere appreciation to SPC Chair Yoichi Sato (KEK) and Chief Editor David Button (ANSTO) for shaping an outstanding program and ensuring timely completion of the Proceedings.</a:t>
            </a:r>
          </a:p>
          <a:p>
            <a:r>
              <a:rPr lang="en-US" altLang="zh-TW" sz="2200" b="1" dirty="0"/>
              <a:t>4️⃣ A Good Achievement for a First-Time Host</a:t>
            </a:r>
            <a:br>
              <a:rPr lang="en-US" altLang="zh-TW" sz="2200" dirty="0"/>
            </a:br>
            <a:r>
              <a:rPr lang="en-US" altLang="zh-TW" sz="1800" i="1" dirty="0">
                <a:solidFill>
                  <a:schemeClr val="bg1">
                    <a:lumMod val="50000"/>
                  </a:schemeClr>
                </a:solidFill>
              </a:rPr>
              <a:t>In hosting a 1,000-participant international conference for the first time, our team achieved what once seemed unattainable—supported by the generous guidance of IPAC’22/23/24 organizers and </a:t>
            </a:r>
            <a:r>
              <a:rPr lang="en-US" altLang="zh-TW" sz="1800" i="1">
                <a:solidFill>
                  <a:schemeClr val="bg1">
                    <a:lumMod val="50000"/>
                  </a:schemeClr>
                </a:solidFill>
              </a:rPr>
              <a:t>Indico team.</a:t>
            </a:r>
            <a:endParaRPr lang="en-US" altLang="zh-TW" sz="1800" i="1" dirty="0">
              <a:solidFill>
                <a:schemeClr val="bg1">
                  <a:lumMod val="50000"/>
                </a:schemeClr>
              </a:solidFill>
            </a:endParaRPr>
          </a:p>
          <a:p>
            <a:r>
              <a:rPr lang="en-US" altLang="zh-TW" sz="2200" b="1" dirty="0"/>
              <a:t>5️⃣ The Power Behind IPAC’25 (NSRRC is the biggest sponsor)</a:t>
            </a:r>
            <a:br>
              <a:rPr lang="en-US" altLang="zh-TW" sz="2200" dirty="0"/>
            </a:br>
            <a:r>
              <a:rPr lang="en-US" altLang="zh-TW" sz="1800" i="1" dirty="0">
                <a:solidFill>
                  <a:schemeClr val="bg1">
                    <a:lumMod val="50000"/>
                  </a:schemeClr>
                </a:solidFill>
              </a:rPr>
              <a:t>We extend our deepest gratitude to NSRRC for its unwavering support — in financial resources, personnel, and leadership — which made it possible for us to successfully complete IPAC’25.</a:t>
            </a:r>
          </a:p>
        </p:txBody>
      </p:sp>
    </p:spTree>
    <p:extLst>
      <p:ext uri="{BB962C8B-B14F-4D97-AF65-F5344CB8AC3E}">
        <p14:creationId xmlns:p14="http://schemas.microsoft.com/office/powerpoint/2010/main" val="898445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2AA55-3E7B-C82D-284A-46C4D98CDFC2}"/>
            </a:ext>
          </a:extLst>
        </p:cNvPr>
        <p:cNvGrpSpPr/>
        <p:nvPr/>
      </p:nvGrpSpPr>
      <p:grpSpPr>
        <a:xfrm>
          <a:off x="0" y="0"/>
          <a:ext cx="0" cy="0"/>
          <a:chOff x="0" y="0"/>
          <a:chExt cx="0" cy="0"/>
        </a:xfrm>
      </p:grpSpPr>
      <p:sp>
        <p:nvSpPr>
          <p:cNvPr id="4" name="標題 3">
            <a:extLst>
              <a:ext uri="{FF2B5EF4-FFF2-40B4-BE49-F238E27FC236}">
                <a16:creationId xmlns:a16="http://schemas.microsoft.com/office/drawing/2014/main" id="{29F77480-2CA1-07D2-283D-36E0A6927420}"/>
              </a:ext>
            </a:extLst>
          </p:cNvPr>
          <p:cNvSpPr>
            <a:spLocks noGrp="1"/>
          </p:cNvSpPr>
          <p:nvPr>
            <p:ph type="title"/>
          </p:nvPr>
        </p:nvSpPr>
        <p:spPr/>
        <p:txBody>
          <a:bodyPr>
            <a:normAutofit/>
          </a:bodyPr>
          <a:lstStyle/>
          <a:p>
            <a:r>
              <a:rPr lang="en-US" altLang="zh-TW" sz="4000" b="1" dirty="0">
                <a:effectLst>
                  <a:outerShdw blurRad="38100" dist="38100" dir="2700000" algn="tl">
                    <a:srgbClr val="000000">
                      <a:alpha val="43137"/>
                    </a:srgbClr>
                  </a:outerShdw>
                </a:effectLst>
                <a:latin typeface="Arial" panose="020B0604020202020204" pitchFamily="34" charset="0"/>
                <a:ea typeface="jf open 粉圓 1.1" panose="020F0500000000000000" pitchFamily="34" charset="-120"/>
                <a:cs typeface="Arial" panose="020B0604020202020204" pitchFamily="34" charset="0"/>
              </a:rPr>
              <a:t>IPAC’25 Timetable</a:t>
            </a:r>
            <a:endParaRPr lang="zh-TW" altLang="en-US" dirty="0"/>
          </a:p>
        </p:txBody>
      </p:sp>
      <p:sp>
        <p:nvSpPr>
          <p:cNvPr id="68" name="文字方塊 67">
            <a:extLst>
              <a:ext uri="{FF2B5EF4-FFF2-40B4-BE49-F238E27FC236}">
                <a16:creationId xmlns:a16="http://schemas.microsoft.com/office/drawing/2014/main" id="{9F15930C-E471-2040-D41B-88739521AA5A}"/>
              </a:ext>
            </a:extLst>
          </p:cNvPr>
          <p:cNvSpPr txBox="1"/>
          <p:nvPr/>
        </p:nvSpPr>
        <p:spPr>
          <a:xfrm>
            <a:off x="9449516" y="1115655"/>
            <a:ext cx="2352383" cy="492443"/>
          </a:xfrm>
          <a:prstGeom prst="rect">
            <a:avLst/>
          </a:prstGeom>
          <a:noFill/>
        </p:spPr>
        <p:txBody>
          <a:bodyPr wrap="square">
            <a:spAutoFit/>
          </a:bodyPr>
          <a:lstStyle/>
          <a:p>
            <a:pPr algn="ctr"/>
            <a:r>
              <a:rPr lang="en-US" altLang="zh-TW" sz="2600" b="1" dirty="0">
                <a:latin typeface="Fredoka Medium" pitchFamily="2" charset="-79"/>
                <a:ea typeface="凝書體 2.0 Regular" panose="020B0500000000000000" pitchFamily="34" charset="-120"/>
                <a:cs typeface="Fredoka Medium" pitchFamily="2" charset="-79"/>
              </a:rPr>
              <a:t>JUNE</a:t>
            </a:r>
            <a:r>
              <a:rPr lang="zh-TW" altLang="en-US" sz="2600" b="1" dirty="0">
                <a:latin typeface="Fredoka Medium" pitchFamily="2" charset="-79"/>
                <a:ea typeface="凝書體 2.0 Regular" panose="020B0500000000000000" pitchFamily="34" charset="-120"/>
                <a:cs typeface="Fredoka Medium" pitchFamily="2" charset="-79"/>
              </a:rPr>
              <a:t> </a:t>
            </a:r>
            <a:r>
              <a:rPr lang="en-US" altLang="zh-TW" sz="2600" b="1" dirty="0">
                <a:latin typeface="Fredoka Medium" pitchFamily="2" charset="-79"/>
                <a:cs typeface="Fredoka Medium" pitchFamily="2" charset="-79"/>
              </a:rPr>
              <a:t>, 2025</a:t>
            </a:r>
            <a:endParaRPr lang="zh-TW" altLang="en-US" sz="2600" b="1" dirty="0">
              <a:latin typeface="Fredoka Medium" pitchFamily="2" charset="-79"/>
              <a:cs typeface="Fredoka Medium" pitchFamily="2" charset="-79"/>
            </a:endParaRPr>
          </a:p>
        </p:txBody>
      </p:sp>
      <p:grpSp>
        <p:nvGrpSpPr>
          <p:cNvPr id="86" name="群組 85">
            <a:extLst>
              <a:ext uri="{FF2B5EF4-FFF2-40B4-BE49-F238E27FC236}">
                <a16:creationId xmlns:a16="http://schemas.microsoft.com/office/drawing/2014/main" id="{6C0E85BA-CCE8-0D8D-79A5-4535E3B9C2A7}"/>
              </a:ext>
            </a:extLst>
          </p:cNvPr>
          <p:cNvGrpSpPr/>
          <p:nvPr/>
        </p:nvGrpSpPr>
        <p:grpSpPr>
          <a:xfrm>
            <a:off x="1022041" y="1933147"/>
            <a:ext cx="10994467" cy="4021529"/>
            <a:chOff x="652592" y="1813075"/>
            <a:chExt cx="10994467" cy="4021529"/>
          </a:xfrm>
        </p:grpSpPr>
        <p:grpSp>
          <p:nvGrpSpPr>
            <p:cNvPr id="8" name="群組 7">
              <a:extLst>
                <a:ext uri="{FF2B5EF4-FFF2-40B4-BE49-F238E27FC236}">
                  <a16:creationId xmlns:a16="http://schemas.microsoft.com/office/drawing/2014/main" id="{939D2785-952D-9090-BFBE-BD77C25CEEA6}"/>
                </a:ext>
              </a:extLst>
            </p:cNvPr>
            <p:cNvGrpSpPr/>
            <p:nvPr/>
          </p:nvGrpSpPr>
          <p:grpSpPr>
            <a:xfrm>
              <a:off x="652592" y="1813075"/>
              <a:ext cx="3900055" cy="1107996"/>
              <a:chOff x="1305270" y="2554457"/>
              <a:chExt cx="3900055" cy="1107996"/>
            </a:xfrm>
          </p:grpSpPr>
          <p:sp>
            <p:nvSpPr>
              <p:cNvPr id="18" name="TextBox 155">
                <a:extLst>
                  <a:ext uri="{FF2B5EF4-FFF2-40B4-BE49-F238E27FC236}">
                    <a16:creationId xmlns:a16="http://schemas.microsoft.com/office/drawing/2014/main" id="{9D8D8501-207B-6B1A-F855-FF2B4737CC67}"/>
                  </a:ext>
                </a:extLst>
              </p:cNvPr>
              <p:cNvSpPr txBox="1"/>
              <p:nvPr/>
            </p:nvSpPr>
            <p:spPr>
              <a:xfrm>
                <a:off x="2420588" y="2554457"/>
                <a:ext cx="2784737" cy="1107996"/>
              </a:xfrm>
              <a:prstGeom prst="rect">
                <a:avLst/>
              </a:prstGeom>
              <a:noFill/>
            </p:spPr>
            <p:txBody>
              <a:bodyPr wrap="none" rtlCol="0">
                <a:spAutoFit/>
              </a:bodyPr>
              <a:lstStyle/>
              <a:p>
                <a:pPr lvl="0" rtl="0"/>
                <a:r>
                  <a:rPr kumimoji="1" lang="en-US" altLang="zh-TW" sz="2200" dirty="0">
                    <a:latin typeface="Fredoka Medium" pitchFamily="2" charset="-79"/>
                    <a:ea typeface="jf open 粉圓 1.1" panose="020F0500000000000000" pitchFamily="34" charset="-120"/>
                    <a:cs typeface="Fredoka Medium" pitchFamily="2" charset="-79"/>
                  </a:rPr>
                  <a:t>Student Poster</a:t>
                </a:r>
              </a:p>
              <a:p>
                <a:pPr lvl="0" rtl="0"/>
                <a:r>
                  <a:rPr kumimoji="1" lang="en-US" altLang="zh-TW" sz="2200" dirty="0">
                    <a:latin typeface="Fredoka Medium" pitchFamily="2" charset="-79"/>
                    <a:ea typeface="jf open 粉圓 1.1" panose="020F0500000000000000" pitchFamily="34" charset="-120"/>
                    <a:cs typeface="Fredoka Medium" pitchFamily="2" charset="-79"/>
                  </a:rPr>
                  <a:t>Registration</a:t>
                </a:r>
                <a:endParaRPr lang="zh-TW" altLang="zh-TW" sz="2200" dirty="0">
                  <a:latin typeface="Fredoka Medium" pitchFamily="2" charset="-79"/>
                  <a:ea typeface="jf open 粉圓 1.1" panose="020F0500000000000000" pitchFamily="34" charset="-120"/>
                  <a:cs typeface="Fredoka Medium" pitchFamily="2" charset="-79"/>
                </a:endParaRPr>
              </a:p>
              <a:p>
                <a:pPr lvl="0"/>
                <a:r>
                  <a:rPr kumimoji="1" lang="en-US" altLang="zh-TW" sz="2200" dirty="0">
                    <a:solidFill>
                      <a:srgbClr val="0000FF"/>
                    </a:solidFill>
                    <a:latin typeface="Fredoka Medium" pitchFamily="2" charset="-79"/>
                    <a:ea typeface="jf open 粉圓 1.1" panose="020F0500000000000000" pitchFamily="34" charset="-120"/>
                    <a:cs typeface="Fredoka Medium" pitchFamily="2" charset="-79"/>
                  </a:rPr>
                  <a:t>Welcome Reception </a:t>
                </a:r>
                <a:endParaRPr lang="zh-TW" altLang="en-US" sz="2200" dirty="0">
                  <a:latin typeface="Fredoka Medium" pitchFamily="2" charset="-79"/>
                  <a:ea typeface="jf open 粉圓 1.1" panose="020F0500000000000000" pitchFamily="34" charset="-120"/>
                  <a:cs typeface="Fredoka Medium" pitchFamily="2" charset="-79"/>
                </a:endParaRPr>
              </a:p>
            </p:txBody>
          </p:sp>
          <p:grpSp>
            <p:nvGrpSpPr>
              <p:cNvPr id="19" name="Group 150">
                <a:extLst>
                  <a:ext uri="{FF2B5EF4-FFF2-40B4-BE49-F238E27FC236}">
                    <a16:creationId xmlns:a16="http://schemas.microsoft.com/office/drawing/2014/main" id="{B860E37B-799C-EC52-3055-ACE6BBE2330F}"/>
                  </a:ext>
                </a:extLst>
              </p:cNvPr>
              <p:cNvGrpSpPr/>
              <p:nvPr/>
            </p:nvGrpSpPr>
            <p:grpSpPr>
              <a:xfrm>
                <a:off x="1305270" y="2557195"/>
                <a:ext cx="976336" cy="976334"/>
                <a:chOff x="1587501" y="1504040"/>
                <a:chExt cx="3849920" cy="3849920"/>
              </a:xfrm>
            </p:grpSpPr>
            <p:grpSp>
              <p:nvGrpSpPr>
                <p:cNvPr id="22" name="Group 151">
                  <a:extLst>
                    <a:ext uri="{FF2B5EF4-FFF2-40B4-BE49-F238E27FC236}">
                      <a16:creationId xmlns:a16="http://schemas.microsoft.com/office/drawing/2014/main" id="{05197588-D6EA-CD29-A533-630ED22DF562}"/>
                    </a:ext>
                  </a:extLst>
                </p:cNvPr>
                <p:cNvGrpSpPr/>
                <p:nvPr/>
              </p:nvGrpSpPr>
              <p:grpSpPr>
                <a:xfrm>
                  <a:off x="1587501" y="1504040"/>
                  <a:ext cx="3849920" cy="3849920"/>
                  <a:chOff x="1587501" y="1504040"/>
                  <a:chExt cx="3849920" cy="3849920"/>
                </a:xfrm>
              </p:grpSpPr>
              <p:sp>
                <p:nvSpPr>
                  <p:cNvPr id="24" name="Oval 153">
                    <a:extLst>
                      <a:ext uri="{FF2B5EF4-FFF2-40B4-BE49-F238E27FC236}">
                        <a16:creationId xmlns:a16="http://schemas.microsoft.com/office/drawing/2014/main" id="{7D735B6B-9AE5-EE4B-1895-D526A704C4A7}"/>
                      </a:ext>
                    </a:extLst>
                  </p:cNvPr>
                  <p:cNvSpPr/>
                  <p:nvPr/>
                </p:nvSpPr>
                <p:spPr>
                  <a:xfrm>
                    <a:off x="1587501" y="1504040"/>
                    <a:ext cx="3849920" cy="38499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p>
                </p:txBody>
              </p:sp>
              <p:sp>
                <p:nvSpPr>
                  <p:cNvPr id="25" name="Oval 154">
                    <a:extLst>
                      <a:ext uri="{FF2B5EF4-FFF2-40B4-BE49-F238E27FC236}">
                        <a16:creationId xmlns:a16="http://schemas.microsoft.com/office/drawing/2014/main" id="{2405CC9A-1503-9059-1B06-B69856B7E6E2}"/>
                      </a:ext>
                    </a:extLst>
                  </p:cNvPr>
                  <p:cNvSpPr/>
                  <p:nvPr/>
                </p:nvSpPr>
                <p:spPr>
                  <a:xfrm>
                    <a:off x="2106628" y="1972635"/>
                    <a:ext cx="3285734" cy="3285733"/>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a:p>
                </p:txBody>
              </p:sp>
            </p:grpSp>
            <p:sp>
              <p:nvSpPr>
                <p:cNvPr id="23" name="Oval 152">
                  <a:extLst>
                    <a:ext uri="{FF2B5EF4-FFF2-40B4-BE49-F238E27FC236}">
                      <a16:creationId xmlns:a16="http://schemas.microsoft.com/office/drawing/2014/main" id="{A15D12AF-9F86-91F0-C683-3CDE1920B505}"/>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TW" dirty="0"/>
                    <a:t>S</a:t>
                  </a:r>
                  <a:endParaRPr lang="en-IN" dirty="0"/>
                </a:p>
              </p:txBody>
            </p:sp>
          </p:grpSp>
          <p:sp>
            <p:nvSpPr>
              <p:cNvPr id="20" name="Shape 3599">
                <a:extLst>
                  <a:ext uri="{FF2B5EF4-FFF2-40B4-BE49-F238E27FC236}">
                    <a16:creationId xmlns:a16="http://schemas.microsoft.com/office/drawing/2014/main" id="{BBA785C0-B65A-D12E-4313-6CC552AA500E}"/>
                  </a:ext>
                </a:extLst>
              </p:cNvPr>
              <p:cNvSpPr/>
              <p:nvPr/>
            </p:nvSpPr>
            <p:spPr>
              <a:xfrm>
                <a:off x="1653148" y="2898537"/>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21" name="橢圓 20">
                <a:extLst>
                  <a:ext uri="{FF2B5EF4-FFF2-40B4-BE49-F238E27FC236}">
                    <a16:creationId xmlns:a16="http://schemas.microsoft.com/office/drawing/2014/main" id="{B98DFA87-71BB-583F-B16A-2DBBF4269F01}"/>
                  </a:ext>
                </a:extLst>
              </p:cNvPr>
              <p:cNvSpPr/>
              <p:nvPr/>
            </p:nvSpPr>
            <p:spPr>
              <a:xfrm>
                <a:off x="1490974" y="2743364"/>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Arial Black" panose="020B0A04020102020204" pitchFamily="34" charset="0"/>
                  </a:rPr>
                  <a:t>1</a:t>
                </a:r>
                <a:endParaRPr lang="zh-TW" altLang="en-US" sz="4000" b="1" dirty="0">
                  <a:solidFill>
                    <a:schemeClr val="tx1"/>
                  </a:solidFill>
                  <a:latin typeface="Arial Black" panose="020B0A04020102020204" pitchFamily="34" charset="0"/>
                </a:endParaRPr>
              </a:p>
            </p:txBody>
          </p:sp>
        </p:grpSp>
        <p:grpSp>
          <p:nvGrpSpPr>
            <p:cNvPr id="9" name="群組 8">
              <a:extLst>
                <a:ext uri="{FF2B5EF4-FFF2-40B4-BE49-F238E27FC236}">
                  <a16:creationId xmlns:a16="http://schemas.microsoft.com/office/drawing/2014/main" id="{6DBBC79E-701F-5981-8A44-CD5A65EB579D}"/>
                </a:ext>
              </a:extLst>
            </p:cNvPr>
            <p:cNvGrpSpPr/>
            <p:nvPr/>
          </p:nvGrpSpPr>
          <p:grpSpPr>
            <a:xfrm>
              <a:off x="5869829" y="1813075"/>
              <a:ext cx="4767148" cy="1107996"/>
              <a:chOff x="6189998" y="2554457"/>
              <a:chExt cx="4767148" cy="1107996"/>
            </a:xfrm>
          </p:grpSpPr>
          <p:grpSp>
            <p:nvGrpSpPr>
              <p:cNvPr id="10" name="Group 102">
                <a:extLst>
                  <a:ext uri="{FF2B5EF4-FFF2-40B4-BE49-F238E27FC236}">
                    <a16:creationId xmlns:a16="http://schemas.microsoft.com/office/drawing/2014/main" id="{45FD2DA5-D9FD-2FEC-A847-3EA2D8E3A4F9}"/>
                  </a:ext>
                </a:extLst>
              </p:cNvPr>
              <p:cNvGrpSpPr/>
              <p:nvPr/>
            </p:nvGrpSpPr>
            <p:grpSpPr>
              <a:xfrm>
                <a:off x="6189998" y="2557195"/>
                <a:ext cx="976336" cy="976334"/>
                <a:chOff x="1587501" y="1504040"/>
                <a:chExt cx="3849920" cy="3849920"/>
              </a:xfrm>
            </p:grpSpPr>
            <p:grpSp>
              <p:nvGrpSpPr>
                <p:cNvPr id="14" name="Group 103">
                  <a:extLst>
                    <a:ext uri="{FF2B5EF4-FFF2-40B4-BE49-F238E27FC236}">
                      <a16:creationId xmlns:a16="http://schemas.microsoft.com/office/drawing/2014/main" id="{3C14FE9D-6B17-F484-1DCA-2ED24D0094E9}"/>
                    </a:ext>
                  </a:extLst>
                </p:cNvPr>
                <p:cNvGrpSpPr/>
                <p:nvPr/>
              </p:nvGrpSpPr>
              <p:grpSpPr>
                <a:xfrm>
                  <a:off x="1587501" y="1504040"/>
                  <a:ext cx="3849920" cy="3849920"/>
                  <a:chOff x="1587501" y="1504040"/>
                  <a:chExt cx="3849920" cy="3849920"/>
                </a:xfrm>
              </p:grpSpPr>
              <p:sp>
                <p:nvSpPr>
                  <p:cNvPr id="16" name="Oval 105">
                    <a:extLst>
                      <a:ext uri="{FF2B5EF4-FFF2-40B4-BE49-F238E27FC236}">
                        <a16:creationId xmlns:a16="http://schemas.microsoft.com/office/drawing/2014/main" id="{556EED5B-2022-4915-618E-7BAEB74FEE62}"/>
                      </a:ext>
                    </a:extLst>
                  </p:cNvPr>
                  <p:cNvSpPr/>
                  <p:nvPr/>
                </p:nvSpPr>
                <p:spPr>
                  <a:xfrm>
                    <a:off x="1587501" y="1504040"/>
                    <a:ext cx="3849920" cy="38499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a:p>
                </p:txBody>
              </p:sp>
              <p:sp>
                <p:nvSpPr>
                  <p:cNvPr id="17" name="Oval 106">
                    <a:extLst>
                      <a:ext uri="{FF2B5EF4-FFF2-40B4-BE49-F238E27FC236}">
                        <a16:creationId xmlns:a16="http://schemas.microsoft.com/office/drawing/2014/main" id="{218A819F-4CFE-1626-7A8B-957B5586DF55}"/>
                      </a:ext>
                    </a:extLst>
                  </p:cNvPr>
                  <p:cNvSpPr/>
                  <p:nvPr/>
                </p:nvSpPr>
                <p:spPr>
                  <a:xfrm>
                    <a:off x="2106628" y="1972635"/>
                    <a:ext cx="3285734" cy="3285733"/>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a:p>
                </p:txBody>
              </p:sp>
            </p:grpSp>
            <p:sp>
              <p:nvSpPr>
                <p:cNvPr id="15" name="Oval 104">
                  <a:extLst>
                    <a:ext uri="{FF2B5EF4-FFF2-40B4-BE49-F238E27FC236}">
                      <a16:creationId xmlns:a16="http://schemas.microsoft.com/office/drawing/2014/main" id="{B932FE8B-2763-A4CC-B9BC-A940F229D656}"/>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p>
              </p:txBody>
            </p:sp>
          </p:grpSp>
          <p:sp>
            <p:nvSpPr>
              <p:cNvPr id="11" name="TextBox 139">
                <a:extLst>
                  <a:ext uri="{FF2B5EF4-FFF2-40B4-BE49-F238E27FC236}">
                    <a16:creationId xmlns:a16="http://schemas.microsoft.com/office/drawing/2014/main" id="{24AFBD18-3770-E3BE-8D0B-8E3A3622968B}"/>
                  </a:ext>
                </a:extLst>
              </p:cNvPr>
              <p:cNvSpPr txBox="1"/>
              <p:nvPr/>
            </p:nvSpPr>
            <p:spPr>
              <a:xfrm>
                <a:off x="7378922" y="2554457"/>
                <a:ext cx="3578224" cy="1107996"/>
              </a:xfrm>
              <a:prstGeom prst="rect">
                <a:avLst/>
              </a:prstGeom>
              <a:noFill/>
            </p:spPr>
            <p:txBody>
              <a:bodyPr wrap="none" rtlCol="0">
                <a:spAutoFit/>
              </a:bodyPr>
              <a:lstStyle/>
              <a:p>
                <a:r>
                  <a:rPr kumimoji="1" lang="en-US" altLang="zh-TW" sz="2200" dirty="0">
                    <a:latin typeface="Fredoka Medium" pitchFamily="2" charset="-79"/>
                    <a:cs typeface="Fredoka Medium" pitchFamily="2" charset="-79"/>
                  </a:rPr>
                  <a:t>Parallel Scientific Sessions</a:t>
                </a:r>
              </a:p>
              <a:p>
                <a:pPr lvl="0"/>
                <a:r>
                  <a:rPr kumimoji="1" lang="en-US" altLang="zh-TW" sz="2200" dirty="0">
                    <a:latin typeface="Fredoka Medium" pitchFamily="2" charset="-79"/>
                    <a:cs typeface="Fredoka Medium" pitchFamily="2" charset="-79"/>
                  </a:rPr>
                  <a:t>Exhibitions, Posters</a:t>
                </a:r>
              </a:p>
              <a:p>
                <a:r>
                  <a:rPr kumimoji="1" lang="en-US" altLang="zh-TW" sz="2200" dirty="0">
                    <a:solidFill>
                      <a:schemeClr val="accent6">
                        <a:lumMod val="50000"/>
                      </a:schemeClr>
                    </a:solidFill>
                    <a:latin typeface="Fredoka Medium" pitchFamily="2" charset="-79"/>
                    <a:cs typeface="Fredoka Medium" pitchFamily="2" charset="-79"/>
                  </a:rPr>
                  <a:t>Session for Industry</a:t>
                </a:r>
              </a:p>
            </p:txBody>
          </p:sp>
          <p:sp>
            <p:nvSpPr>
              <p:cNvPr id="12" name="Shape 3603">
                <a:extLst>
                  <a:ext uri="{FF2B5EF4-FFF2-40B4-BE49-F238E27FC236}">
                    <a16:creationId xmlns:a16="http://schemas.microsoft.com/office/drawing/2014/main" id="{E13D978B-3D43-6A2E-31D7-CBE0D4720678}"/>
                  </a:ext>
                </a:extLst>
              </p:cNvPr>
              <p:cNvSpPr/>
              <p:nvPr/>
            </p:nvSpPr>
            <p:spPr>
              <a:xfrm>
                <a:off x="6565733" y="2891936"/>
                <a:ext cx="229565" cy="280590"/>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13" name="橢圓 12">
                <a:extLst>
                  <a:ext uri="{FF2B5EF4-FFF2-40B4-BE49-F238E27FC236}">
                    <a16:creationId xmlns:a16="http://schemas.microsoft.com/office/drawing/2014/main" id="{ECAEC97D-255B-1683-AA1C-44B0BA8B4F87}"/>
                  </a:ext>
                </a:extLst>
              </p:cNvPr>
              <p:cNvSpPr/>
              <p:nvPr/>
            </p:nvSpPr>
            <p:spPr>
              <a:xfrm>
                <a:off x="6377353" y="2762759"/>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Arial Black" panose="020B0A04020102020204" pitchFamily="34" charset="0"/>
                  </a:rPr>
                  <a:t>4</a:t>
                </a:r>
                <a:endParaRPr lang="zh-TW" altLang="en-US" sz="4000" b="1" dirty="0">
                  <a:solidFill>
                    <a:schemeClr val="tx1"/>
                  </a:solidFill>
                  <a:latin typeface="Arial Black" panose="020B0A04020102020204" pitchFamily="34" charset="0"/>
                </a:endParaRPr>
              </a:p>
            </p:txBody>
          </p:sp>
        </p:grpSp>
        <p:grpSp>
          <p:nvGrpSpPr>
            <p:cNvPr id="27" name="群組 26">
              <a:extLst>
                <a:ext uri="{FF2B5EF4-FFF2-40B4-BE49-F238E27FC236}">
                  <a16:creationId xmlns:a16="http://schemas.microsoft.com/office/drawing/2014/main" id="{EC9B2E90-0AAA-10B0-7C9C-009C5E61A2B0}"/>
                </a:ext>
              </a:extLst>
            </p:cNvPr>
            <p:cNvGrpSpPr/>
            <p:nvPr/>
          </p:nvGrpSpPr>
          <p:grpSpPr>
            <a:xfrm>
              <a:off x="652592" y="3024456"/>
              <a:ext cx="4711418" cy="1426731"/>
              <a:chOff x="1305270" y="3683122"/>
              <a:chExt cx="4711418" cy="1426731"/>
            </a:xfrm>
          </p:grpSpPr>
          <p:sp>
            <p:nvSpPr>
              <p:cNvPr id="39" name="TextBox 147">
                <a:extLst>
                  <a:ext uri="{FF2B5EF4-FFF2-40B4-BE49-F238E27FC236}">
                    <a16:creationId xmlns:a16="http://schemas.microsoft.com/office/drawing/2014/main" id="{0ECD1E02-42B3-EDDD-2D34-E49491E09582}"/>
                  </a:ext>
                </a:extLst>
              </p:cNvPr>
              <p:cNvSpPr txBox="1"/>
              <p:nvPr/>
            </p:nvSpPr>
            <p:spPr>
              <a:xfrm>
                <a:off x="2449890" y="3683122"/>
                <a:ext cx="3070071" cy="769441"/>
              </a:xfrm>
              <a:prstGeom prst="rect">
                <a:avLst/>
              </a:prstGeom>
              <a:noFill/>
            </p:spPr>
            <p:txBody>
              <a:bodyPr wrap="none" rtlCol="0">
                <a:spAutoFit/>
              </a:bodyPr>
              <a:lstStyle/>
              <a:p>
                <a:pPr lvl="0" rtl="0"/>
                <a:r>
                  <a:rPr kumimoji="1" lang="en-US" altLang="zh-TW" sz="2200" dirty="0">
                    <a:latin typeface="Fredoka Medium" pitchFamily="2" charset="-79"/>
                    <a:cs typeface="Fredoka Medium" pitchFamily="2" charset="-79"/>
                  </a:rPr>
                  <a:t>Opening Plenary Talks</a:t>
                </a:r>
                <a:endParaRPr lang="zh-TW" altLang="zh-TW" sz="2200" dirty="0">
                  <a:latin typeface="Fredoka Medium" pitchFamily="2" charset="-79"/>
                  <a:cs typeface="Fredoka Medium" pitchFamily="2" charset="-79"/>
                </a:endParaRPr>
              </a:p>
              <a:p>
                <a:pPr lvl="0"/>
                <a:r>
                  <a:rPr kumimoji="1" lang="en-US" altLang="zh-TW" sz="2200" dirty="0">
                    <a:solidFill>
                      <a:srgbClr val="0000FF"/>
                    </a:solidFill>
                    <a:latin typeface="Fredoka Medium" pitchFamily="2" charset="-79"/>
                    <a:cs typeface="Fredoka Medium" pitchFamily="2" charset="-79"/>
                  </a:rPr>
                  <a:t>Chair’s Cocktail</a:t>
                </a:r>
                <a:endParaRPr lang="zh-TW" altLang="en-US" sz="2200" dirty="0">
                  <a:latin typeface="Fredoka Medium" pitchFamily="2" charset="-79"/>
                  <a:cs typeface="Fredoka Medium" pitchFamily="2" charset="-79"/>
                </a:endParaRPr>
              </a:p>
            </p:txBody>
          </p:sp>
          <p:grpSp>
            <p:nvGrpSpPr>
              <p:cNvPr id="40" name="Group 142">
                <a:extLst>
                  <a:ext uri="{FF2B5EF4-FFF2-40B4-BE49-F238E27FC236}">
                    <a16:creationId xmlns:a16="http://schemas.microsoft.com/office/drawing/2014/main" id="{0E31BDDA-2C56-3517-03B5-DC7AEB52BCA5}"/>
                  </a:ext>
                </a:extLst>
              </p:cNvPr>
              <p:cNvGrpSpPr/>
              <p:nvPr/>
            </p:nvGrpSpPr>
            <p:grpSpPr>
              <a:xfrm>
                <a:off x="1305270" y="3886676"/>
                <a:ext cx="976336" cy="976334"/>
                <a:chOff x="1587501" y="1504040"/>
                <a:chExt cx="3849920" cy="3849920"/>
              </a:xfrm>
            </p:grpSpPr>
            <p:grpSp>
              <p:nvGrpSpPr>
                <p:cNvPr id="44" name="Group 143">
                  <a:extLst>
                    <a:ext uri="{FF2B5EF4-FFF2-40B4-BE49-F238E27FC236}">
                      <a16:creationId xmlns:a16="http://schemas.microsoft.com/office/drawing/2014/main" id="{6B67BCFF-2146-E9D5-F4FF-EA52B733A32D}"/>
                    </a:ext>
                  </a:extLst>
                </p:cNvPr>
                <p:cNvGrpSpPr/>
                <p:nvPr/>
              </p:nvGrpSpPr>
              <p:grpSpPr>
                <a:xfrm>
                  <a:off x="1587501" y="1504040"/>
                  <a:ext cx="3849920" cy="3849920"/>
                  <a:chOff x="1587501" y="1504040"/>
                  <a:chExt cx="3849920" cy="3849920"/>
                </a:xfrm>
              </p:grpSpPr>
              <p:sp>
                <p:nvSpPr>
                  <p:cNvPr id="46" name="Oval 145">
                    <a:extLst>
                      <a:ext uri="{FF2B5EF4-FFF2-40B4-BE49-F238E27FC236}">
                        <a16:creationId xmlns:a16="http://schemas.microsoft.com/office/drawing/2014/main" id="{0CCD64D0-2C74-F197-EB25-FD8C4C6BEE75}"/>
                      </a:ext>
                    </a:extLst>
                  </p:cNvPr>
                  <p:cNvSpPr/>
                  <p:nvPr/>
                </p:nvSpPr>
                <p:spPr>
                  <a:xfrm>
                    <a:off x="1587501" y="1504040"/>
                    <a:ext cx="3849920" cy="38499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a:p>
                </p:txBody>
              </p:sp>
              <p:sp>
                <p:nvSpPr>
                  <p:cNvPr id="47" name="Oval 146">
                    <a:extLst>
                      <a:ext uri="{FF2B5EF4-FFF2-40B4-BE49-F238E27FC236}">
                        <a16:creationId xmlns:a16="http://schemas.microsoft.com/office/drawing/2014/main" id="{8852A1DB-F33A-F676-E924-D15537177D2A}"/>
                      </a:ext>
                    </a:extLst>
                  </p:cNvPr>
                  <p:cNvSpPr/>
                  <p:nvPr/>
                </p:nvSpPr>
                <p:spPr>
                  <a:xfrm>
                    <a:off x="2106628" y="1972635"/>
                    <a:ext cx="3285734" cy="3285733"/>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a:p>
                </p:txBody>
              </p:sp>
            </p:grpSp>
            <p:sp>
              <p:nvSpPr>
                <p:cNvPr id="45" name="Oval 144">
                  <a:extLst>
                    <a:ext uri="{FF2B5EF4-FFF2-40B4-BE49-F238E27FC236}">
                      <a16:creationId xmlns:a16="http://schemas.microsoft.com/office/drawing/2014/main" id="{49E3A58C-F86E-6FC9-E81E-3A6239B29489}"/>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p>
              </p:txBody>
            </p:sp>
          </p:grpSp>
          <p:sp>
            <p:nvSpPr>
              <p:cNvPr id="41" name="TextBox 139">
                <a:extLst>
                  <a:ext uri="{FF2B5EF4-FFF2-40B4-BE49-F238E27FC236}">
                    <a16:creationId xmlns:a16="http://schemas.microsoft.com/office/drawing/2014/main" id="{DC6E227D-676B-1149-F484-E2E0F08B7AE4}"/>
                  </a:ext>
                </a:extLst>
              </p:cNvPr>
              <p:cNvSpPr txBox="1"/>
              <p:nvPr/>
            </p:nvSpPr>
            <p:spPr>
              <a:xfrm>
                <a:off x="2438464" y="4340412"/>
                <a:ext cx="3578224" cy="769441"/>
              </a:xfrm>
              <a:prstGeom prst="rect">
                <a:avLst/>
              </a:prstGeom>
              <a:noFill/>
            </p:spPr>
            <p:txBody>
              <a:bodyPr wrap="none" rtlCol="0">
                <a:spAutoFit/>
              </a:bodyPr>
              <a:lstStyle/>
              <a:p>
                <a:pPr lvl="0" rtl="0"/>
                <a:r>
                  <a:rPr kumimoji="1" lang="en-US" altLang="zh-TW" sz="2200" dirty="0">
                    <a:latin typeface="Fredoka Medium" pitchFamily="2" charset="-79"/>
                    <a:cs typeface="Fredoka Medium" pitchFamily="2" charset="-79"/>
                  </a:rPr>
                  <a:t>Parallel Scientific Sessions</a:t>
                </a:r>
              </a:p>
              <a:p>
                <a:pPr lvl="0" rtl="0"/>
                <a:r>
                  <a:rPr kumimoji="1" lang="en-US" altLang="zh-TW" sz="2200" dirty="0">
                    <a:latin typeface="Fredoka Medium" pitchFamily="2" charset="-79"/>
                    <a:cs typeface="Fredoka Medium" pitchFamily="2" charset="-79"/>
                  </a:rPr>
                  <a:t>Exhibition, Posters </a:t>
                </a:r>
                <a:endParaRPr lang="zh-TW" altLang="zh-TW" sz="2200" dirty="0">
                  <a:latin typeface="Fredoka Medium" pitchFamily="2" charset="-79"/>
                  <a:cs typeface="Fredoka Medium" pitchFamily="2" charset="-79"/>
                </a:endParaRPr>
              </a:p>
            </p:txBody>
          </p:sp>
          <p:sp>
            <p:nvSpPr>
              <p:cNvPr id="42" name="Shape 3602">
                <a:extLst>
                  <a:ext uri="{FF2B5EF4-FFF2-40B4-BE49-F238E27FC236}">
                    <a16:creationId xmlns:a16="http://schemas.microsoft.com/office/drawing/2014/main" id="{3A1E7BED-C451-4979-72DF-7BC77C384987}"/>
                  </a:ext>
                </a:extLst>
              </p:cNvPr>
              <p:cNvSpPr/>
              <p:nvPr/>
            </p:nvSpPr>
            <p:spPr>
              <a:xfrm>
                <a:off x="1694802" y="4204966"/>
                <a:ext cx="204058" cy="280580"/>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43" name="橢圓 42">
                <a:extLst>
                  <a:ext uri="{FF2B5EF4-FFF2-40B4-BE49-F238E27FC236}">
                    <a16:creationId xmlns:a16="http://schemas.microsoft.com/office/drawing/2014/main" id="{EA1EDDD7-6CAA-7E84-F067-F435ED5B92BA}"/>
                  </a:ext>
                </a:extLst>
              </p:cNvPr>
              <p:cNvSpPr/>
              <p:nvPr/>
            </p:nvSpPr>
            <p:spPr>
              <a:xfrm>
                <a:off x="1490974" y="4086298"/>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Arial Black" panose="020B0A04020102020204" pitchFamily="34" charset="0"/>
                  </a:rPr>
                  <a:t>2</a:t>
                </a:r>
                <a:endParaRPr lang="zh-TW" altLang="en-US" sz="4000" b="1" dirty="0">
                  <a:solidFill>
                    <a:schemeClr val="tx1"/>
                  </a:solidFill>
                  <a:latin typeface="Arial Black" panose="020B0A04020102020204" pitchFamily="34" charset="0"/>
                </a:endParaRPr>
              </a:p>
            </p:txBody>
          </p:sp>
        </p:grpSp>
        <p:grpSp>
          <p:nvGrpSpPr>
            <p:cNvPr id="28" name="群組 27">
              <a:extLst>
                <a:ext uri="{FF2B5EF4-FFF2-40B4-BE49-F238E27FC236}">
                  <a16:creationId xmlns:a16="http://schemas.microsoft.com/office/drawing/2014/main" id="{22CD7FB1-15B4-233A-7AAA-5EF691779DD1}"/>
                </a:ext>
              </a:extLst>
            </p:cNvPr>
            <p:cNvGrpSpPr/>
            <p:nvPr/>
          </p:nvGrpSpPr>
          <p:grpSpPr>
            <a:xfrm>
              <a:off x="5869829" y="3078727"/>
              <a:ext cx="5777230" cy="1446550"/>
              <a:chOff x="6189998" y="3737393"/>
              <a:chExt cx="5777230" cy="1446550"/>
            </a:xfrm>
          </p:grpSpPr>
          <p:sp>
            <p:nvSpPr>
              <p:cNvPr id="29" name="TextBox 51">
                <a:extLst>
                  <a:ext uri="{FF2B5EF4-FFF2-40B4-BE49-F238E27FC236}">
                    <a16:creationId xmlns:a16="http://schemas.microsoft.com/office/drawing/2014/main" id="{4D64AF17-DAE4-E96B-6BE0-5BEA40FAA84A}"/>
                  </a:ext>
                </a:extLst>
              </p:cNvPr>
              <p:cNvSpPr txBox="1"/>
              <p:nvPr/>
            </p:nvSpPr>
            <p:spPr>
              <a:xfrm>
                <a:off x="7378921" y="3737393"/>
                <a:ext cx="4588307" cy="1446550"/>
              </a:xfrm>
              <a:prstGeom prst="rect">
                <a:avLst/>
              </a:prstGeom>
              <a:noFill/>
            </p:spPr>
            <p:txBody>
              <a:bodyPr wrap="square" rtlCol="0">
                <a:spAutoFit/>
              </a:bodyPr>
              <a:lstStyle/>
              <a:p>
                <a:r>
                  <a:rPr kumimoji="1" lang="en-US" altLang="zh-TW" sz="2200" dirty="0">
                    <a:latin typeface="Fredoka Medium" pitchFamily="2" charset="-79"/>
                    <a:cs typeface="Fredoka Medium" pitchFamily="2" charset="-79"/>
                  </a:rPr>
                  <a:t>Parallel Scientific Sessions</a:t>
                </a:r>
              </a:p>
              <a:p>
                <a:pPr lvl="0"/>
                <a:r>
                  <a:rPr kumimoji="1" lang="en-US" altLang="zh-TW" sz="2200" spc="-150" dirty="0">
                    <a:latin typeface="Fredoka Medium" pitchFamily="2" charset="-79"/>
                    <a:cs typeface="Fredoka Medium" pitchFamily="2" charset="-79"/>
                  </a:rPr>
                  <a:t>Awards Ceremony /</a:t>
                </a:r>
                <a:r>
                  <a:rPr kumimoji="1" lang="en-US" altLang="zh-TW" sz="2200" spc="-150" dirty="0">
                    <a:solidFill>
                      <a:schemeClr val="accent6">
                        <a:lumMod val="50000"/>
                      </a:schemeClr>
                    </a:solidFill>
                    <a:latin typeface="Fredoka Medium" pitchFamily="2" charset="-79"/>
                    <a:cs typeface="Fredoka Medium" pitchFamily="2" charset="-79"/>
                  </a:rPr>
                  <a:t>Entertainment Talk</a:t>
                </a:r>
                <a:endParaRPr kumimoji="1" lang="zh-TW" altLang="zh-TW" sz="2200" spc="-150" dirty="0">
                  <a:solidFill>
                    <a:schemeClr val="accent6">
                      <a:lumMod val="50000"/>
                    </a:schemeClr>
                  </a:solidFill>
                  <a:latin typeface="Fredoka Medium" pitchFamily="2" charset="-79"/>
                  <a:cs typeface="Fredoka Medium" pitchFamily="2" charset="-79"/>
                </a:endParaRPr>
              </a:p>
              <a:p>
                <a:r>
                  <a:rPr kumimoji="1" lang="en-US" altLang="zh-TW" sz="2200" dirty="0">
                    <a:latin typeface="Fredoka Medium" pitchFamily="2" charset="-79"/>
                    <a:cs typeface="Fredoka Medium" pitchFamily="2" charset="-79"/>
                  </a:rPr>
                  <a:t>Exhibition, Posters</a:t>
                </a:r>
                <a:endParaRPr lang="zh-TW" altLang="en-US" sz="2200" dirty="0">
                  <a:latin typeface="Fredoka Medium" pitchFamily="2" charset="-79"/>
                  <a:cs typeface="Fredoka Medium" pitchFamily="2" charset="-79"/>
                </a:endParaRPr>
              </a:p>
              <a:p>
                <a:pPr lvl="0"/>
                <a:r>
                  <a:rPr kumimoji="1" lang="en-US" altLang="zh-TW" sz="2200" dirty="0">
                    <a:solidFill>
                      <a:srgbClr val="0000FF"/>
                    </a:solidFill>
                    <a:latin typeface="Fredoka Medium" pitchFamily="2" charset="-79"/>
                    <a:cs typeface="Fredoka Medium" pitchFamily="2" charset="-79"/>
                  </a:rPr>
                  <a:t>Conference Banquet</a:t>
                </a:r>
              </a:p>
            </p:txBody>
          </p:sp>
          <p:grpSp>
            <p:nvGrpSpPr>
              <p:cNvPr id="30" name="Group 7">
                <a:extLst>
                  <a:ext uri="{FF2B5EF4-FFF2-40B4-BE49-F238E27FC236}">
                    <a16:creationId xmlns:a16="http://schemas.microsoft.com/office/drawing/2014/main" id="{E793AF30-F604-C365-AF86-D665EB8BCE57}"/>
                  </a:ext>
                </a:extLst>
              </p:cNvPr>
              <p:cNvGrpSpPr/>
              <p:nvPr/>
            </p:nvGrpSpPr>
            <p:grpSpPr>
              <a:xfrm>
                <a:off x="6189998" y="3886676"/>
                <a:ext cx="1281290" cy="976334"/>
                <a:chOff x="6492852" y="3829795"/>
                <a:chExt cx="1281290" cy="976334"/>
              </a:xfrm>
            </p:grpSpPr>
            <p:sp>
              <p:nvSpPr>
                <p:cNvPr id="33" name="TextBox 57">
                  <a:extLst>
                    <a:ext uri="{FF2B5EF4-FFF2-40B4-BE49-F238E27FC236}">
                      <a16:creationId xmlns:a16="http://schemas.microsoft.com/office/drawing/2014/main" id="{BE396F8B-1D39-75AD-BA83-990871FC3F8B}"/>
                    </a:ext>
                  </a:extLst>
                </p:cNvPr>
                <p:cNvSpPr txBox="1"/>
                <p:nvPr/>
              </p:nvSpPr>
              <p:spPr>
                <a:xfrm>
                  <a:off x="7589411" y="3909850"/>
                  <a:ext cx="184731" cy="461665"/>
                </a:xfrm>
                <a:prstGeom prst="rect">
                  <a:avLst/>
                </a:prstGeom>
                <a:noFill/>
              </p:spPr>
              <p:txBody>
                <a:bodyPr wrap="none" rtlCol="0">
                  <a:spAutoFit/>
                </a:bodyPr>
                <a:lstStyle/>
                <a:p>
                  <a:pPr lvl="0" rtl="0"/>
                  <a:endParaRPr lang="zh-TW" altLang="zh-TW" sz="2400" dirty="0"/>
                </a:p>
              </p:txBody>
            </p:sp>
            <p:grpSp>
              <p:nvGrpSpPr>
                <p:cNvPr id="34" name="Group 107">
                  <a:extLst>
                    <a:ext uri="{FF2B5EF4-FFF2-40B4-BE49-F238E27FC236}">
                      <a16:creationId xmlns:a16="http://schemas.microsoft.com/office/drawing/2014/main" id="{19DADCDD-5302-C176-591B-FF46037A3CAE}"/>
                    </a:ext>
                  </a:extLst>
                </p:cNvPr>
                <p:cNvGrpSpPr/>
                <p:nvPr/>
              </p:nvGrpSpPr>
              <p:grpSpPr>
                <a:xfrm>
                  <a:off x="6492852" y="3829795"/>
                  <a:ext cx="976336" cy="976334"/>
                  <a:chOff x="1587501" y="1504040"/>
                  <a:chExt cx="3849920" cy="3849920"/>
                </a:xfrm>
              </p:grpSpPr>
              <p:grpSp>
                <p:nvGrpSpPr>
                  <p:cNvPr id="35" name="Group 108">
                    <a:extLst>
                      <a:ext uri="{FF2B5EF4-FFF2-40B4-BE49-F238E27FC236}">
                        <a16:creationId xmlns:a16="http://schemas.microsoft.com/office/drawing/2014/main" id="{3B547A37-D2DF-9163-F1B7-2D73C37FA161}"/>
                      </a:ext>
                    </a:extLst>
                  </p:cNvPr>
                  <p:cNvGrpSpPr/>
                  <p:nvPr/>
                </p:nvGrpSpPr>
                <p:grpSpPr>
                  <a:xfrm>
                    <a:off x="1587501" y="1504040"/>
                    <a:ext cx="3849920" cy="3849920"/>
                    <a:chOff x="1587501" y="1504040"/>
                    <a:chExt cx="3849920" cy="3849920"/>
                  </a:xfrm>
                </p:grpSpPr>
                <p:sp>
                  <p:nvSpPr>
                    <p:cNvPr id="37" name="Oval 110">
                      <a:extLst>
                        <a:ext uri="{FF2B5EF4-FFF2-40B4-BE49-F238E27FC236}">
                          <a16:creationId xmlns:a16="http://schemas.microsoft.com/office/drawing/2014/main" id="{73E29B11-2CAF-1F52-65AF-D5526050A2C3}"/>
                        </a:ext>
                      </a:extLst>
                    </p:cNvPr>
                    <p:cNvSpPr/>
                    <p:nvPr/>
                  </p:nvSpPr>
                  <p:spPr>
                    <a:xfrm>
                      <a:off x="1587501" y="1504040"/>
                      <a:ext cx="3849920" cy="3849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a:p>
                  </p:txBody>
                </p:sp>
                <p:sp>
                  <p:nvSpPr>
                    <p:cNvPr id="38" name="Oval 111">
                      <a:extLst>
                        <a:ext uri="{FF2B5EF4-FFF2-40B4-BE49-F238E27FC236}">
                          <a16:creationId xmlns:a16="http://schemas.microsoft.com/office/drawing/2014/main" id="{7452BCAD-C73E-FFF2-F581-7E59C303A0A9}"/>
                        </a:ext>
                      </a:extLst>
                    </p:cNvPr>
                    <p:cNvSpPr/>
                    <p:nvPr/>
                  </p:nvSpPr>
                  <p:spPr>
                    <a:xfrm>
                      <a:off x="2106628" y="1972635"/>
                      <a:ext cx="3285734" cy="328573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a:p>
                  </p:txBody>
                </p:sp>
              </p:grpSp>
              <p:sp>
                <p:nvSpPr>
                  <p:cNvPr id="36" name="Oval 109">
                    <a:extLst>
                      <a:ext uri="{FF2B5EF4-FFF2-40B4-BE49-F238E27FC236}">
                        <a16:creationId xmlns:a16="http://schemas.microsoft.com/office/drawing/2014/main" id="{2735B8A9-613C-BDCB-7799-50579FB94C13}"/>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p>
                </p:txBody>
              </p:sp>
            </p:grpSp>
          </p:grpSp>
          <p:sp>
            <p:nvSpPr>
              <p:cNvPr id="31" name="Shape 3600">
                <a:extLst>
                  <a:ext uri="{FF2B5EF4-FFF2-40B4-BE49-F238E27FC236}">
                    <a16:creationId xmlns:a16="http://schemas.microsoft.com/office/drawing/2014/main" id="{90A1D5A5-F9E1-A9F4-2E7A-34302A025682}"/>
                  </a:ext>
                </a:extLst>
              </p:cNvPr>
              <p:cNvSpPr/>
              <p:nvPr/>
            </p:nvSpPr>
            <p:spPr>
              <a:xfrm>
                <a:off x="6537876" y="4234553"/>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32" name="橢圓 31">
                <a:extLst>
                  <a:ext uri="{FF2B5EF4-FFF2-40B4-BE49-F238E27FC236}">
                    <a16:creationId xmlns:a16="http://schemas.microsoft.com/office/drawing/2014/main" id="{A93B6AC6-E6F8-1F8A-472C-F6E49E520957}"/>
                  </a:ext>
                </a:extLst>
              </p:cNvPr>
              <p:cNvSpPr/>
              <p:nvPr/>
            </p:nvSpPr>
            <p:spPr>
              <a:xfrm>
                <a:off x="6381018" y="4086298"/>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Arial Black" panose="020B0A04020102020204" pitchFamily="34" charset="0"/>
                  </a:rPr>
                  <a:t>5</a:t>
                </a:r>
                <a:endParaRPr lang="zh-TW" altLang="en-US" sz="4000" b="1" dirty="0">
                  <a:solidFill>
                    <a:schemeClr val="tx1"/>
                  </a:solidFill>
                  <a:latin typeface="Arial Black" panose="020B0A04020102020204" pitchFamily="34" charset="0"/>
                </a:endParaRPr>
              </a:p>
            </p:txBody>
          </p:sp>
        </p:grpSp>
        <p:grpSp>
          <p:nvGrpSpPr>
            <p:cNvPr id="49" name="群組 48">
              <a:extLst>
                <a:ext uri="{FF2B5EF4-FFF2-40B4-BE49-F238E27FC236}">
                  <a16:creationId xmlns:a16="http://schemas.microsoft.com/office/drawing/2014/main" id="{7894CF5A-ADD8-9D10-2B56-8F993C46418E}"/>
                </a:ext>
              </a:extLst>
            </p:cNvPr>
            <p:cNvGrpSpPr/>
            <p:nvPr/>
          </p:nvGrpSpPr>
          <p:grpSpPr>
            <a:xfrm>
              <a:off x="652592" y="4706253"/>
              <a:ext cx="4686210" cy="1128351"/>
              <a:chOff x="1305270" y="5216156"/>
              <a:chExt cx="4686210" cy="1128351"/>
            </a:xfrm>
          </p:grpSpPr>
          <p:grpSp>
            <p:nvGrpSpPr>
              <p:cNvPr id="60" name="Group 134">
                <a:extLst>
                  <a:ext uri="{FF2B5EF4-FFF2-40B4-BE49-F238E27FC236}">
                    <a16:creationId xmlns:a16="http://schemas.microsoft.com/office/drawing/2014/main" id="{52410C67-8A5E-0640-C352-031D63B686E6}"/>
                  </a:ext>
                </a:extLst>
              </p:cNvPr>
              <p:cNvGrpSpPr/>
              <p:nvPr/>
            </p:nvGrpSpPr>
            <p:grpSpPr>
              <a:xfrm>
                <a:off x="1305270" y="5216156"/>
                <a:ext cx="976336" cy="976334"/>
                <a:chOff x="1587501" y="1504040"/>
                <a:chExt cx="3849920" cy="3849920"/>
              </a:xfrm>
            </p:grpSpPr>
            <p:grpSp>
              <p:nvGrpSpPr>
                <p:cNvPr id="64" name="Group 135">
                  <a:extLst>
                    <a:ext uri="{FF2B5EF4-FFF2-40B4-BE49-F238E27FC236}">
                      <a16:creationId xmlns:a16="http://schemas.microsoft.com/office/drawing/2014/main" id="{BEB1A5F7-7BF8-A106-2358-E7E6629A1BFF}"/>
                    </a:ext>
                  </a:extLst>
                </p:cNvPr>
                <p:cNvGrpSpPr/>
                <p:nvPr/>
              </p:nvGrpSpPr>
              <p:grpSpPr>
                <a:xfrm>
                  <a:off x="1587501" y="1504040"/>
                  <a:ext cx="3849920" cy="3849920"/>
                  <a:chOff x="1587501" y="1504040"/>
                  <a:chExt cx="3849920" cy="3849920"/>
                </a:xfrm>
              </p:grpSpPr>
              <p:sp>
                <p:nvSpPr>
                  <p:cNvPr id="66" name="Oval 137">
                    <a:extLst>
                      <a:ext uri="{FF2B5EF4-FFF2-40B4-BE49-F238E27FC236}">
                        <a16:creationId xmlns:a16="http://schemas.microsoft.com/office/drawing/2014/main" id="{6D468AE0-2860-EE95-6597-86493226077C}"/>
                      </a:ext>
                    </a:extLst>
                  </p:cNvPr>
                  <p:cNvSpPr/>
                  <p:nvPr/>
                </p:nvSpPr>
                <p:spPr>
                  <a:xfrm>
                    <a:off x="1587501" y="1504040"/>
                    <a:ext cx="3849920" cy="38499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a:p>
                </p:txBody>
              </p:sp>
              <p:sp>
                <p:nvSpPr>
                  <p:cNvPr id="67" name="Oval 138">
                    <a:extLst>
                      <a:ext uri="{FF2B5EF4-FFF2-40B4-BE49-F238E27FC236}">
                        <a16:creationId xmlns:a16="http://schemas.microsoft.com/office/drawing/2014/main" id="{26CC6A40-4785-FA6D-B1BE-80807EE9DADF}"/>
                      </a:ext>
                    </a:extLst>
                  </p:cNvPr>
                  <p:cNvSpPr/>
                  <p:nvPr/>
                </p:nvSpPr>
                <p:spPr>
                  <a:xfrm>
                    <a:off x="2106628" y="1972635"/>
                    <a:ext cx="3285734" cy="3285733"/>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a:p>
                </p:txBody>
              </p:sp>
            </p:grpSp>
            <p:sp>
              <p:nvSpPr>
                <p:cNvPr id="65" name="Oval 136">
                  <a:extLst>
                    <a:ext uri="{FF2B5EF4-FFF2-40B4-BE49-F238E27FC236}">
                      <a16:creationId xmlns:a16="http://schemas.microsoft.com/office/drawing/2014/main" id="{0A2348A0-5455-BABA-6B53-FBF81D61CFC7}"/>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p>
              </p:txBody>
            </p:sp>
          </p:grpSp>
          <p:sp>
            <p:nvSpPr>
              <p:cNvPr id="61" name="TextBox 139">
                <a:extLst>
                  <a:ext uri="{FF2B5EF4-FFF2-40B4-BE49-F238E27FC236}">
                    <a16:creationId xmlns:a16="http://schemas.microsoft.com/office/drawing/2014/main" id="{C49E6AE5-BC70-0786-3B26-270A62767D50}"/>
                  </a:ext>
                </a:extLst>
              </p:cNvPr>
              <p:cNvSpPr txBox="1"/>
              <p:nvPr/>
            </p:nvSpPr>
            <p:spPr>
              <a:xfrm>
                <a:off x="2413256" y="5236511"/>
                <a:ext cx="3578224" cy="1107996"/>
              </a:xfrm>
              <a:prstGeom prst="rect">
                <a:avLst/>
              </a:prstGeom>
              <a:noFill/>
            </p:spPr>
            <p:txBody>
              <a:bodyPr wrap="none" rtlCol="0">
                <a:spAutoFit/>
              </a:bodyPr>
              <a:lstStyle/>
              <a:p>
                <a:pPr lvl="0" rtl="0"/>
                <a:r>
                  <a:rPr kumimoji="1" lang="en-US" altLang="zh-TW" sz="2200" dirty="0">
                    <a:latin typeface="Fredoka Medium" pitchFamily="2" charset="-79"/>
                    <a:cs typeface="Fredoka Medium" pitchFamily="2" charset="-79"/>
                  </a:rPr>
                  <a:t>Parallel Scientific Sessions</a:t>
                </a:r>
              </a:p>
              <a:p>
                <a:pPr lvl="0" rtl="0"/>
                <a:r>
                  <a:rPr kumimoji="1" lang="en-US" altLang="zh-TW" sz="2200" dirty="0">
                    <a:latin typeface="Fredoka Medium" pitchFamily="2" charset="-79"/>
                    <a:cs typeface="Fredoka Medium" pitchFamily="2" charset="-79"/>
                  </a:rPr>
                  <a:t>Posters, Exhibition</a:t>
                </a:r>
              </a:p>
              <a:p>
                <a:pPr lvl="0" rtl="0"/>
                <a:r>
                  <a:rPr kumimoji="1" lang="en-US" altLang="zh-TW" sz="2200" dirty="0">
                    <a:solidFill>
                      <a:srgbClr val="00B050"/>
                    </a:solidFill>
                    <a:latin typeface="Fredoka Medium" pitchFamily="2" charset="-79"/>
                    <a:cs typeface="Fredoka Medium" pitchFamily="2" charset="-79"/>
                  </a:rPr>
                  <a:t>PRE Session</a:t>
                </a:r>
              </a:p>
            </p:txBody>
          </p:sp>
          <p:sp>
            <p:nvSpPr>
              <p:cNvPr id="62" name="Shape 3604">
                <a:extLst>
                  <a:ext uri="{FF2B5EF4-FFF2-40B4-BE49-F238E27FC236}">
                    <a16:creationId xmlns:a16="http://schemas.microsoft.com/office/drawing/2014/main" id="{6C92A97E-EED8-DECB-1F1D-F0730016AD6E}"/>
                  </a:ext>
                </a:extLst>
              </p:cNvPr>
              <p:cNvSpPr/>
              <p:nvPr/>
            </p:nvSpPr>
            <p:spPr>
              <a:xfrm>
                <a:off x="1701071" y="5534446"/>
                <a:ext cx="229565" cy="280580"/>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63" name="橢圓 62">
                <a:extLst>
                  <a:ext uri="{FF2B5EF4-FFF2-40B4-BE49-F238E27FC236}">
                    <a16:creationId xmlns:a16="http://schemas.microsoft.com/office/drawing/2014/main" id="{292DCAA9-AEC8-F9C0-FC99-E94F0D6CA060}"/>
                  </a:ext>
                </a:extLst>
              </p:cNvPr>
              <p:cNvSpPr/>
              <p:nvPr/>
            </p:nvSpPr>
            <p:spPr>
              <a:xfrm>
                <a:off x="1490974" y="5421992"/>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Arial Black" panose="020B0A04020102020204" pitchFamily="34" charset="0"/>
                  </a:rPr>
                  <a:t>3</a:t>
                </a:r>
                <a:endParaRPr lang="zh-TW" altLang="en-US" sz="4000" b="1" dirty="0">
                  <a:solidFill>
                    <a:schemeClr val="tx1"/>
                  </a:solidFill>
                  <a:latin typeface="Arial Black" panose="020B0A04020102020204" pitchFamily="34" charset="0"/>
                </a:endParaRPr>
              </a:p>
            </p:txBody>
          </p:sp>
        </p:grpSp>
        <p:grpSp>
          <p:nvGrpSpPr>
            <p:cNvPr id="50" name="群組 49">
              <a:extLst>
                <a:ext uri="{FF2B5EF4-FFF2-40B4-BE49-F238E27FC236}">
                  <a16:creationId xmlns:a16="http://schemas.microsoft.com/office/drawing/2014/main" id="{6DFB7F63-765A-0AE7-43AE-BFA019CA942E}"/>
                </a:ext>
              </a:extLst>
            </p:cNvPr>
            <p:cNvGrpSpPr/>
            <p:nvPr/>
          </p:nvGrpSpPr>
          <p:grpSpPr>
            <a:xfrm>
              <a:off x="5869829" y="4706253"/>
              <a:ext cx="3432094" cy="1128351"/>
              <a:chOff x="6189998" y="5216156"/>
              <a:chExt cx="3432094" cy="1128351"/>
            </a:xfrm>
          </p:grpSpPr>
          <p:grpSp>
            <p:nvGrpSpPr>
              <p:cNvPr id="51" name="Group 3">
                <a:extLst>
                  <a:ext uri="{FF2B5EF4-FFF2-40B4-BE49-F238E27FC236}">
                    <a16:creationId xmlns:a16="http://schemas.microsoft.com/office/drawing/2014/main" id="{0F9A3119-50AB-8942-8A86-2A5A782413E9}"/>
                  </a:ext>
                </a:extLst>
              </p:cNvPr>
              <p:cNvGrpSpPr/>
              <p:nvPr/>
            </p:nvGrpSpPr>
            <p:grpSpPr>
              <a:xfrm>
                <a:off x="6189998" y="5216156"/>
                <a:ext cx="3432094" cy="1128351"/>
                <a:chOff x="6492852" y="5159275"/>
                <a:chExt cx="3432094" cy="1128351"/>
              </a:xfrm>
            </p:grpSpPr>
            <p:sp>
              <p:nvSpPr>
                <p:cNvPr id="54" name="TextBox 63">
                  <a:extLst>
                    <a:ext uri="{FF2B5EF4-FFF2-40B4-BE49-F238E27FC236}">
                      <a16:creationId xmlns:a16="http://schemas.microsoft.com/office/drawing/2014/main" id="{200760AC-E96D-5027-1687-D627B25094DD}"/>
                    </a:ext>
                  </a:extLst>
                </p:cNvPr>
                <p:cNvSpPr txBox="1"/>
                <p:nvPr/>
              </p:nvSpPr>
              <p:spPr>
                <a:xfrm>
                  <a:off x="7632331" y="5179630"/>
                  <a:ext cx="2292615" cy="1107996"/>
                </a:xfrm>
                <a:prstGeom prst="rect">
                  <a:avLst/>
                </a:prstGeom>
                <a:noFill/>
              </p:spPr>
              <p:txBody>
                <a:bodyPr wrap="none" rtlCol="0">
                  <a:spAutoFit/>
                </a:bodyPr>
                <a:lstStyle/>
                <a:p>
                  <a:pPr lvl="0" rtl="0"/>
                  <a:r>
                    <a:rPr kumimoji="1" lang="en-US" altLang="zh-TW" sz="2200" dirty="0">
                      <a:latin typeface="Fredoka Medium" pitchFamily="2" charset="-79"/>
                      <a:cs typeface="Fredoka Medium" pitchFamily="2" charset="-79"/>
                    </a:rPr>
                    <a:t>Plenary Talks </a:t>
                  </a:r>
                </a:p>
                <a:p>
                  <a:pPr lvl="0" rtl="0"/>
                  <a:r>
                    <a:rPr kumimoji="1" lang="en-US" altLang="zh-TW" sz="2200" dirty="0">
                      <a:latin typeface="Fredoka Medium" pitchFamily="2" charset="-79"/>
                      <a:cs typeface="Fredoka Medium" pitchFamily="2" charset="-79"/>
                    </a:rPr>
                    <a:t>Closing Remarks</a:t>
                  </a:r>
                  <a:endParaRPr lang="zh-TW" altLang="zh-TW" sz="2200" dirty="0">
                    <a:latin typeface="Fredoka Medium" pitchFamily="2" charset="-79"/>
                    <a:cs typeface="Fredoka Medium" pitchFamily="2" charset="-79"/>
                  </a:endParaRPr>
                </a:p>
                <a:p>
                  <a:pPr lvl="0"/>
                  <a:r>
                    <a:rPr kumimoji="1" lang="en-US" altLang="zh-TW" sz="2200" dirty="0">
                      <a:solidFill>
                        <a:srgbClr val="009644"/>
                      </a:solidFill>
                      <a:latin typeface="Fredoka Medium" pitchFamily="2" charset="-79"/>
                      <a:cs typeface="Fredoka Medium" pitchFamily="2" charset="-79"/>
                    </a:rPr>
                    <a:t>Facility Tour</a:t>
                  </a:r>
                  <a:endParaRPr lang="zh-TW" altLang="en-US" sz="2200" dirty="0">
                    <a:latin typeface="Fredoka Medium" pitchFamily="2" charset="-79"/>
                    <a:cs typeface="Fredoka Medium" pitchFamily="2" charset="-79"/>
                  </a:endParaRPr>
                </a:p>
              </p:txBody>
            </p:sp>
            <p:grpSp>
              <p:nvGrpSpPr>
                <p:cNvPr id="55" name="Group 112">
                  <a:extLst>
                    <a:ext uri="{FF2B5EF4-FFF2-40B4-BE49-F238E27FC236}">
                      <a16:creationId xmlns:a16="http://schemas.microsoft.com/office/drawing/2014/main" id="{B2B73C94-B182-D40F-DA5F-1A364BEEFA9A}"/>
                    </a:ext>
                  </a:extLst>
                </p:cNvPr>
                <p:cNvGrpSpPr/>
                <p:nvPr/>
              </p:nvGrpSpPr>
              <p:grpSpPr>
                <a:xfrm>
                  <a:off x="6492852" y="5159275"/>
                  <a:ext cx="976336" cy="976334"/>
                  <a:chOff x="1587501" y="1504040"/>
                  <a:chExt cx="3849920" cy="3849920"/>
                </a:xfrm>
              </p:grpSpPr>
              <p:grpSp>
                <p:nvGrpSpPr>
                  <p:cNvPr id="56" name="Group 113">
                    <a:extLst>
                      <a:ext uri="{FF2B5EF4-FFF2-40B4-BE49-F238E27FC236}">
                        <a16:creationId xmlns:a16="http://schemas.microsoft.com/office/drawing/2014/main" id="{7C807078-A25A-ABE2-9BA1-0D7FA41241EB}"/>
                      </a:ext>
                    </a:extLst>
                  </p:cNvPr>
                  <p:cNvGrpSpPr/>
                  <p:nvPr/>
                </p:nvGrpSpPr>
                <p:grpSpPr>
                  <a:xfrm>
                    <a:off x="1587501" y="1504040"/>
                    <a:ext cx="3849920" cy="3849920"/>
                    <a:chOff x="1587501" y="1504040"/>
                    <a:chExt cx="3849920" cy="3849920"/>
                  </a:xfrm>
                </p:grpSpPr>
                <p:sp>
                  <p:nvSpPr>
                    <p:cNvPr id="58" name="Oval 115">
                      <a:extLst>
                        <a:ext uri="{FF2B5EF4-FFF2-40B4-BE49-F238E27FC236}">
                          <a16:creationId xmlns:a16="http://schemas.microsoft.com/office/drawing/2014/main" id="{1CFBFC06-1B13-335A-3C30-E6A674BEAA4D}"/>
                        </a:ext>
                      </a:extLst>
                    </p:cNvPr>
                    <p:cNvSpPr/>
                    <p:nvPr/>
                  </p:nvSpPr>
                  <p:spPr>
                    <a:xfrm>
                      <a:off x="1587501" y="1504040"/>
                      <a:ext cx="3849920" cy="38499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a:p>
                  </p:txBody>
                </p:sp>
                <p:sp>
                  <p:nvSpPr>
                    <p:cNvPr id="59" name="Oval 116">
                      <a:extLst>
                        <a:ext uri="{FF2B5EF4-FFF2-40B4-BE49-F238E27FC236}">
                          <a16:creationId xmlns:a16="http://schemas.microsoft.com/office/drawing/2014/main" id="{FB0902A7-826A-744C-17FC-9AE259B36326}"/>
                        </a:ext>
                      </a:extLst>
                    </p:cNvPr>
                    <p:cNvSpPr/>
                    <p:nvPr/>
                  </p:nvSpPr>
                  <p:spPr>
                    <a:xfrm>
                      <a:off x="2106628" y="1972635"/>
                      <a:ext cx="3285734" cy="328573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a:p>
                  </p:txBody>
                </p:sp>
              </p:grpSp>
              <p:sp>
                <p:nvSpPr>
                  <p:cNvPr id="57" name="Oval 114">
                    <a:extLst>
                      <a:ext uri="{FF2B5EF4-FFF2-40B4-BE49-F238E27FC236}">
                        <a16:creationId xmlns:a16="http://schemas.microsoft.com/office/drawing/2014/main" id="{0E421C1E-09AE-A539-50D5-0DAA07C568E6}"/>
                      </a:ext>
                    </a:extLst>
                  </p:cNvPr>
                  <p:cNvSpPr/>
                  <p:nvPr/>
                </p:nvSpPr>
                <p:spPr>
                  <a:xfrm>
                    <a:off x="2109960" y="1996184"/>
                    <a:ext cx="2814104" cy="28140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dirty="0"/>
                  </a:p>
                </p:txBody>
              </p:sp>
            </p:grpSp>
          </p:grpSp>
          <p:sp>
            <p:nvSpPr>
              <p:cNvPr id="52" name="Shape 3601">
                <a:extLst>
                  <a:ext uri="{FF2B5EF4-FFF2-40B4-BE49-F238E27FC236}">
                    <a16:creationId xmlns:a16="http://schemas.microsoft.com/office/drawing/2014/main" id="{606D6507-B4DF-490E-E51C-3ADA6D9A8045}"/>
                  </a:ext>
                </a:extLst>
              </p:cNvPr>
              <p:cNvSpPr/>
              <p:nvPr/>
            </p:nvSpPr>
            <p:spPr>
              <a:xfrm>
                <a:off x="6576137" y="5562392"/>
                <a:ext cx="204058" cy="280580"/>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tx1"/>
              </a:solidFill>
              <a:ln w="12700">
                <a:miter lim="400000"/>
              </a:ln>
            </p:spPr>
            <p:txBody>
              <a:bodyPr lIns="38100" tIns="38100" rIns="38100" bIns="38100" anchor="ctr"/>
              <a:lstStyle/>
              <a:p>
                <a:endParaRPr>
                  <a:solidFill>
                    <a:prstClr val="black"/>
                  </a:solidFill>
                </a:endParaRPr>
              </a:p>
            </p:txBody>
          </p:sp>
          <p:sp>
            <p:nvSpPr>
              <p:cNvPr id="53" name="橢圓 52">
                <a:extLst>
                  <a:ext uri="{FF2B5EF4-FFF2-40B4-BE49-F238E27FC236}">
                    <a16:creationId xmlns:a16="http://schemas.microsoft.com/office/drawing/2014/main" id="{895F7ACC-A179-E20D-BB6C-6E3E894DCB0B}"/>
                  </a:ext>
                </a:extLst>
              </p:cNvPr>
              <p:cNvSpPr/>
              <p:nvPr/>
            </p:nvSpPr>
            <p:spPr>
              <a:xfrm>
                <a:off x="6381018" y="5421992"/>
                <a:ext cx="589232" cy="589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4000" b="1" dirty="0">
                    <a:solidFill>
                      <a:schemeClr val="tx1"/>
                    </a:solidFill>
                    <a:latin typeface="Arial Black" panose="020B0A04020102020204" pitchFamily="34" charset="0"/>
                  </a:rPr>
                  <a:t>6</a:t>
                </a:r>
                <a:endParaRPr lang="zh-TW" altLang="en-US" sz="4000" b="1" dirty="0">
                  <a:solidFill>
                    <a:schemeClr val="tx1"/>
                  </a:solidFill>
                  <a:latin typeface="Arial Black" panose="020B0A04020102020204" pitchFamily="34" charset="0"/>
                </a:endParaRPr>
              </a:p>
            </p:txBody>
          </p:sp>
        </p:grpSp>
      </p:grpSp>
    </p:spTree>
    <p:extLst>
      <p:ext uri="{BB962C8B-B14F-4D97-AF65-F5344CB8AC3E}">
        <p14:creationId xmlns:p14="http://schemas.microsoft.com/office/powerpoint/2010/main" val="20259959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a:extLst>
              <a:ext uri="{FF2B5EF4-FFF2-40B4-BE49-F238E27FC236}">
                <a16:creationId xmlns:a16="http://schemas.microsoft.com/office/drawing/2014/main" id="{40C8CC9B-603D-2B8F-A048-6B368B1ACB54}"/>
              </a:ext>
            </a:extLst>
          </p:cNvPr>
          <p:cNvSpPr>
            <a:spLocks noGrp="1"/>
          </p:cNvSpPr>
          <p:nvPr>
            <p:ph type="ctrTitle" idx="4294967295"/>
          </p:nvPr>
        </p:nvSpPr>
        <p:spPr>
          <a:xfrm>
            <a:off x="2549769" y="111536"/>
            <a:ext cx="7618413" cy="1068387"/>
          </a:xfrm>
        </p:spPr>
        <p:txBody>
          <a:bodyPr>
            <a:normAutofit/>
          </a:bodyPr>
          <a:lstStyle/>
          <a:p>
            <a:r>
              <a:rPr lang="fr-FR" altLang="zh-TW" dirty="0"/>
              <a:t>Taiwane Elements in IPAC’25</a:t>
            </a:r>
          </a:p>
        </p:txBody>
      </p:sp>
      <p:pic>
        <p:nvPicPr>
          <p:cNvPr id="10" name="圖片 9">
            <a:extLst>
              <a:ext uri="{FF2B5EF4-FFF2-40B4-BE49-F238E27FC236}">
                <a16:creationId xmlns:a16="http://schemas.microsoft.com/office/drawing/2014/main" id="{F7D4ECE4-BA6A-DA4D-3CBC-9319D97A55E8}"/>
              </a:ext>
            </a:extLst>
          </p:cNvPr>
          <p:cNvPicPr>
            <a:picLocks noChangeAspect="1"/>
          </p:cNvPicPr>
          <p:nvPr/>
        </p:nvPicPr>
        <p:blipFill>
          <a:blip r:embed="rId3"/>
          <a:stretch>
            <a:fillRect/>
          </a:stretch>
        </p:blipFill>
        <p:spPr>
          <a:xfrm>
            <a:off x="8011556" y="4565779"/>
            <a:ext cx="4180444" cy="1921195"/>
          </a:xfrm>
          <a:prstGeom prst="rect">
            <a:avLst/>
          </a:prstGeom>
        </p:spPr>
      </p:pic>
      <p:pic>
        <p:nvPicPr>
          <p:cNvPr id="12" name="圖片 11">
            <a:extLst>
              <a:ext uri="{FF2B5EF4-FFF2-40B4-BE49-F238E27FC236}">
                <a16:creationId xmlns:a16="http://schemas.microsoft.com/office/drawing/2014/main" id="{4ED88006-25A7-7427-F2E1-0E2EEEE83FDA}"/>
              </a:ext>
            </a:extLst>
          </p:cNvPr>
          <p:cNvPicPr>
            <a:picLocks noChangeAspect="1"/>
          </p:cNvPicPr>
          <p:nvPr/>
        </p:nvPicPr>
        <p:blipFill>
          <a:blip r:embed="rId4"/>
          <a:stretch>
            <a:fillRect/>
          </a:stretch>
        </p:blipFill>
        <p:spPr>
          <a:xfrm>
            <a:off x="457344" y="2450091"/>
            <a:ext cx="3018692" cy="3018692"/>
          </a:xfrm>
          <a:prstGeom prst="rect">
            <a:avLst/>
          </a:prstGeom>
        </p:spPr>
      </p:pic>
      <p:pic>
        <p:nvPicPr>
          <p:cNvPr id="13" name="圖片 12">
            <a:extLst>
              <a:ext uri="{FF2B5EF4-FFF2-40B4-BE49-F238E27FC236}">
                <a16:creationId xmlns:a16="http://schemas.microsoft.com/office/drawing/2014/main" id="{A99BC854-F6E4-7ABC-47E5-D2C8B744988F}"/>
              </a:ext>
            </a:extLst>
          </p:cNvPr>
          <p:cNvPicPr>
            <a:picLocks noChangeAspect="1"/>
          </p:cNvPicPr>
          <p:nvPr/>
        </p:nvPicPr>
        <p:blipFill>
          <a:blip r:embed="rId5"/>
          <a:srcRect b="24154"/>
          <a:stretch>
            <a:fillRect/>
          </a:stretch>
        </p:blipFill>
        <p:spPr>
          <a:xfrm>
            <a:off x="3837565" y="1774603"/>
            <a:ext cx="3628510" cy="2062591"/>
          </a:xfrm>
          <a:prstGeom prst="rect">
            <a:avLst/>
          </a:prstGeom>
        </p:spPr>
      </p:pic>
      <p:pic>
        <p:nvPicPr>
          <p:cNvPr id="14" name="圖片 13">
            <a:extLst>
              <a:ext uri="{FF2B5EF4-FFF2-40B4-BE49-F238E27FC236}">
                <a16:creationId xmlns:a16="http://schemas.microsoft.com/office/drawing/2014/main" id="{37A3411E-E13E-C34D-D0FB-DD7B688922D4}"/>
              </a:ext>
            </a:extLst>
          </p:cNvPr>
          <p:cNvPicPr>
            <a:picLocks noChangeAspect="1"/>
          </p:cNvPicPr>
          <p:nvPr/>
        </p:nvPicPr>
        <p:blipFill>
          <a:blip r:embed="rId6"/>
          <a:stretch>
            <a:fillRect/>
          </a:stretch>
        </p:blipFill>
        <p:spPr>
          <a:xfrm>
            <a:off x="8011556" y="1708249"/>
            <a:ext cx="3898386" cy="2600369"/>
          </a:xfrm>
          <a:prstGeom prst="rect">
            <a:avLst/>
          </a:prstGeom>
        </p:spPr>
      </p:pic>
      <p:sp>
        <p:nvSpPr>
          <p:cNvPr id="15" name="文字方塊 14">
            <a:extLst>
              <a:ext uri="{FF2B5EF4-FFF2-40B4-BE49-F238E27FC236}">
                <a16:creationId xmlns:a16="http://schemas.microsoft.com/office/drawing/2014/main" id="{3C99CD98-9C07-0B18-35CD-D8D79A0FCEAD}"/>
              </a:ext>
            </a:extLst>
          </p:cNvPr>
          <p:cNvSpPr txBox="1"/>
          <p:nvPr/>
        </p:nvSpPr>
        <p:spPr>
          <a:xfrm rot="21224349">
            <a:off x="259985" y="1521460"/>
            <a:ext cx="3114475" cy="646331"/>
          </a:xfrm>
          <a:prstGeom prst="rect">
            <a:avLst/>
          </a:prstGeom>
          <a:noFill/>
        </p:spPr>
        <p:txBody>
          <a:bodyPr wrap="square" rtlCol="0">
            <a:spAutoFit/>
          </a:bodyPr>
          <a:lstStyle/>
          <a:p>
            <a:pPr algn="ctr"/>
            <a:r>
              <a:rPr lang="fr-FR" altLang="zh-TW" dirty="0"/>
              <a:t>Buffet restaurants are </a:t>
            </a:r>
            <a:r>
              <a:rPr lang="fr-FR" altLang="zh-TW" dirty="0" err="1"/>
              <a:t>everywhere</a:t>
            </a:r>
            <a:r>
              <a:rPr lang="fr-FR" altLang="zh-TW" dirty="0"/>
              <a:t> in Taiwan</a:t>
            </a:r>
            <a:endParaRPr lang="en-US" altLang="zh-TW" dirty="0">
              <a:latin typeface="Roboto" panose="02000000000000000000" pitchFamily="2" charset="0"/>
              <a:ea typeface="Roboto" panose="02000000000000000000" pitchFamily="2" charset="0"/>
              <a:cs typeface="Calibri Light" panose="020F0302020204030204" pitchFamily="34" charset="0"/>
            </a:endParaRPr>
          </a:p>
        </p:txBody>
      </p:sp>
      <p:sp>
        <p:nvSpPr>
          <p:cNvPr id="16" name="文字方塊 15">
            <a:extLst>
              <a:ext uri="{FF2B5EF4-FFF2-40B4-BE49-F238E27FC236}">
                <a16:creationId xmlns:a16="http://schemas.microsoft.com/office/drawing/2014/main" id="{20CDDB81-6330-B617-5471-0DEAA949E59F}"/>
              </a:ext>
            </a:extLst>
          </p:cNvPr>
          <p:cNvSpPr txBox="1"/>
          <p:nvPr/>
        </p:nvSpPr>
        <p:spPr>
          <a:xfrm rot="371324">
            <a:off x="4148258" y="1086291"/>
            <a:ext cx="3114475" cy="646331"/>
          </a:xfrm>
          <a:prstGeom prst="rect">
            <a:avLst/>
          </a:prstGeom>
          <a:noFill/>
        </p:spPr>
        <p:txBody>
          <a:bodyPr wrap="square" rtlCol="0">
            <a:spAutoFit/>
          </a:bodyPr>
          <a:lstStyle/>
          <a:p>
            <a:pPr algn="ctr"/>
            <a:r>
              <a:rPr lang="en-US" altLang="zh-TW" dirty="0"/>
              <a:t>Geen cookies (</a:t>
            </a:r>
            <a:r>
              <a:rPr lang="zh-TW" altLang="en-US" dirty="0"/>
              <a:t>乖乖</a:t>
            </a:r>
            <a:r>
              <a:rPr lang="en-US" altLang="zh-TW" dirty="0"/>
              <a:t>) help your machine behave.</a:t>
            </a:r>
            <a:endParaRPr lang="en-US" altLang="zh-TW" dirty="0">
              <a:latin typeface="Roboto" panose="02000000000000000000" pitchFamily="2" charset="0"/>
              <a:ea typeface="Roboto" panose="02000000000000000000" pitchFamily="2" charset="0"/>
              <a:cs typeface="Calibri Light" panose="020F0302020204030204" pitchFamily="34" charset="0"/>
            </a:endParaRPr>
          </a:p>
        </p:txBody>
      </p:sp>
      <p:sp>
        <p:nvSpPr>
          <p:cNvPr id="17" name="文字方塊 16">
            <a:extLst>
              <a:ext uri="{FF2B5EF4-FFF2-40B4-BE49-F238E27FC236}">
                <a16:creationId xmlns:a16="http://schemas.microsoft.com/office/drawing/2014/main" id="{48AFB3E7-3458-2AB2-DBBF-485199D86736}"/>
              </a:ext>
            </a:extLst>
          </p:cNvPr>
          <p:cNvSpPr txBox="1"/>
          <p:nvPr/>
        </p:nvSpPr>
        <p:spPr>
          <a:xfrm rot="21430139">
            <a:off x="8019376" y="1224790"/>
            <a:ext cx="3739873" cy="369332"/>
          </a:xfrm>
          <a:prstGeom prst="rect">
            <a:avLst/>
          </a:prstGeom>
          <a:noFill/>
        </p:spPr>
        <p:txBody>
          <a:bodyPr wrap="square" rtlCol="0">
            <a:spAutoFit/>
          </a:bodyPr>
          <a:lstStyle/>
          <a:p>
            <a:pPr algn="ctr"/>
            <a:r>
              <a:rPr lang="en-US" altLang="zh-TW" dirty="0"/>
              <a:t>Photo’s best friend: a hand-held sign!</a:t>
            </a:r>
            <a:endParaRPr lang="en-US" altLang="zh-TW" dirty="0">
              <a:latin typeface="Roboto" panose="02000000000000000000" pitchFamily="2" charset="0"/>
              <a:ea typeface="Roboto" panose="02000000000000000000" pitchFamily="2" charset="0"/>
              <a:cs typeface="Calibri Light" panose="020F0302020204030204" pitchFamily="34" charset="0"/>
            </a:endParaRPr>
          </a:p>
        </p:txBody>
      </p:sp>
      <p:pic>
        <p:nvPicPr>
          <p:cNvPr id="1026" name="Picture 2" descr="明星飲料店大集合｜名店集合！最夯的五桐號你喝了嗎?- GOMAJI夠麻吉">
            <a:extLst>
              <a:ext uri="{FF2B5EF4-FFF2-40B4-BE49-F238E27FC236}">
                <a16:creationId xmlns:a16="http://schemas.microsoft.com/office/drawing/2014/main" id="{3B86E3E7-B1BA-91EB-F8E1-4EE2AFF9CF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84499" y="4302850"/>
            <a:ext cx="3397677" cy="2261000"/>
          </a:xfrm>
          <a:prstGeom prst="rect">
            <a:avLst/>
          </a:prstGeom>
          <a:noFill/>
          <a:extLst>
            <a:ext uri="{909E8E84-426E-40DD-AFC4-6F175D3DCCD1}">
              <a14:hiddenFill xmlns:a14="http://schemas.microsoft.com/office/drawing/2010/main">
                <a:solidFill>
                  <a:srgbClr val="FFFFFF"/>
                </a:solidFill>
              </a14:hiddenFill>
            </a:ext>
          </a:extLst>
        </p:spPr>
      </p:pic>
      <p:sp>
        <p:nvSpPr>
          <p:cNvPr id="18" name="文字方塊 17">
            <a:extLst>
              <a:ext uri="{FF2B5EF4-FFF2-40B4-BE49-F238E27FC236}">
                <a16:creationId xmlns:a16="http://schemas.microsoft.com/office/drawing/2014/main" id="{5D4E7DB3-00F8-F155-845A-40E665625E0A}"/>
              </a:ext>
            </a:extLst>
          </p:cNvPr>
          <p:cNvSpPr txBox="1"/>
          <p:nvPr/>
        </p:nvSpPr>
        <p:spPr>
          <a:xfrm rot="20905449">
            <a:off x="6954129" y="4424094"/>
            <a:ext cx="3114475" cy="646331"/>
          </a:xfrm>
          <a:prstGeom prst="rect">
            <a:avLst/>
          </a:prstGeom>
          <a:noFill/>
        </p:spPr>
        <p:txBody>
          <a:bodyPr wrap="square" rtlCol="0">
            <a:spAutoFit/>
          </a:bodyPr>
          <a:lstStyle/>
          <a:p>
            <a:pPr algn="ctr"/>
            <a:r>
              <a:rPr lang="en-US" altLang="zh-TW" dirty="0">
                <a:latin typeface="Roboto" panose="02000000000000000000" pitchFamily="2" charset="0"/>
                <a:ea typeface="Roboto" panose="02000000000000000000" pitchFamily="2" charset="0"/>
                <a:cs typeface="Calibri Light" panose="020F0302020204030204" pitchFamily="34" charset="0"/>
              </a:rPr>
              <a:t>The Kind Hearts of the Taiwanese People</a:t>
            </a:r>
          </a:p>
        </p:txBody>
      </p:sp>
      <p:sp>
        <p:nvSpPr>
          <p:cNvPr id="19" name="文字方塊 18">
            <a:extLst>
              <a:ext uri="{FF2B5EF4-FFF2-40B4-BE49-F238E27FC236}">
                <a16:creationId xmlns:a16="http://schemas.microsoft.com/office/drawing/2014/main" id="{B3407612-7B61-135A-AB16-076A512B8B24}"/>
              </a:ext>
            </a:extLst>
          </p:cNvPr>
          <p:cNvSpPr txBox="1"/>
          <p:nvPr/>
        </p:nvSpPr>
        <p:spPr>
          <a:xfrm>
            <a:off x="3926101" y="3933518"/>
            <a:ext cx="3114475" cy="369332"/>
          </a:xfrm>
          <a:prstGeom prst="rect">
            <a:avLst/>
          </a:prstGeom>
          <a:noFill/>
        </p:spPr>
        <p:txBody>
          <a:bodyPr wrap="square" rtlCol="0">
            <a:spAutoFit/>
          </a:bodyPr>
          <a:lstStyle/>
          <a:p>
            <a:pPr algn="ctr"/>
            <a:r>
              <a:rPr lang="en-US" altLang="zh-TW" dirty="0"/>
              <a:t>You can have sugar anytime!</a:t>
            </a:r>
            <a:endParaRPr lang="en-US" altLang="zh-TW" dirty="0">
              <a:latin typeface="Roboto" panose="02000000000000000000" pitchFamily="2" charset="0"/>
              <a:ea typeface="Roboto" panose="02000000000000000000" pitchFamily="2" charset="0"/>
              <a:cs typeface="Calibri Light" panose="020F0302020204030204" pitchFamily="34" charset="0"/>
            </a:endParaRPr>
          </a:p>
        </p:txBody>
      </p:sp>
      <p:pic>
        <p:nvPicPr>
          <p:cNvPr id="20" name="圖片 19">
            <a:extLst>
              <a:ext uri="{FF2B5EF4-FFF2-40B4-BE49-F238E27FC236}">
                <a16:creationId xmlns:a16="http://schemas.microsoft.com/office/drawing/2014/main" id="{EC9FC6B5-1AA3-EA16-F993-B9BFCB5A335D}"/>
              </a:ext>
            </a:extLst>
          </p:cNvPr>
          <p:cNvPicPr>
            <a:picLocks noChangeAspect="1"/>
          </p:cNvPicPr>
          <p:nvPr/>
        </p:nvPicPr>
        <p:blipFill>
          <a:blip r:embed="rId8"/>
          <a:stretch>
            <a:fillRect/>
          </a:stretch>
        </p:blipFill>
        <p:spPr>
          <a:xfrm>
            <a:off x="5767179" y="1744952"/>
            <a:ext cx="2188566" cy="2188566"/>
          </a:xfrm>
          <a:prstGeom prst="rect">
            <a:avLst/>
          </a:prstGeom>
        </p:spPr>
      </p:pic>
    </p:spTree>
    <p:extLst>
      <p:ext uri="{BB962C8B-B14F-4D97-AF65-F5344CB8AC3E}">
        <p14:creationId xmlns:p14="http://schemas.microsoft.com/office/powerpoint/2010/main" val="306563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6112462-6AFE-4645-7AB3-60EF9A719BE0}"/>
              </a:ext>
            </a:extLst>
          </p:cNvPr>
          <p:cNvSpPr>
            <a:spLocks noGrp="1"/>
          </p:cNvSpPr>
          <p:nvPr>
            <p:ph type="title"/>
          </p:nvPr>
        </p:nvSpPr>
        <p:spPr>
          <a:xfrm>
            <a:off x="1" y="207855"/>
            <a:ext cx="12192000" cy="946364"/>
          </a:xfrm>
        </p:spPr>
        <p:txBody>
          <a:bodyPr/>
          <a:lstStyle/>
          <a:p>
            <a:pPr algn="ctr"/>
            <a:r>
              <a:rPr lang="en-US" altLang="zh-TW" dirty="0"/>
              <a:t>IPAC25 Venues</a:t>
            </a:r>
            <a:endParaRPr lang="zh-TW" altLang="en-US" dirty="0"/>
          </a:p>
        </p:txBody>
      </p:sp>
      <p:sp>
        <p:nvSpPr>
          <p:cNvPr id="5" name="TextBox 36">
            <a:extLst>
              <a:ext uri="{FF2B5EF4-FFF2-40B4-BE49-F238E27FC236}">
                <a16:creationId xmlns:a16="http://schemas.microsoft.com/office/drawing/2014/main" id="{EFAFF23D-AF73-8BA4-3FAB-2C5DB7414FAE}"/>
              </a:ext>
            </a:extLst>
          </p:cNvPr>
          <p:cNvSpPr txBox="1"/>
          <p:nvPr/>
        </p:nvSpPr>
        <p:spPr>
          <a:xfrm flipH="1">
            <a:off x="4342389" y="1173619"/>
            <a:ext cx="4016830" cy="1261884"/>
          </a:xfrm>
          <a:prstGeom prst="rect">
            <a:avLst/>
          </a:prstGeom>
          <a:noFill/>
        </p:spPr>
        <p:txBody>
          <a:bodyPr wrap="square" rtlCol="0">
            <a:spAutoFit/>
          </a:bodyPr>
          <a:lstStyle/>
          <a:p>
            <a:pPr algn="r"/>
            <a:r>
              <a:rPr lang="en-US" altLang="zh-TW" sz="3200" b="1" dirty="0">
                <a:solidFill>
                  <a:srgbClr val="0000FF"/>
                </a:solidFill>
                <a:latin typeface="jf open 粉圓 1.1" panose="020F0500000000000000" pitchFamily="34" charset="-120"/>
                <a:ea typeface="jf open 粉圓 1.1" panose="020F0500000000000000" pitchFamily="34" charset="-120"/>
              </a:rPr>
              <a:t>Conference Venue</a:t>
            </a:r>
          </a:p>
          <a:p>
            <a:pPr algn="r"/>
            <a:r>
              <a:rPr lang="en-IN" sz="2200" b="1" dirty="0">
                <a:latin typeface="jf open 粉圓 1.1" panose="020F0500000000000000" pitchFamily="34" charset="-120"/>
                <a:ea typeface="jf open 粉圓 1.1" panose="020F0500000000000000" pitchFamily="34" charset="-120"/>
              </a:rPr>
              <a:t>Taipei International</a:t>
            </a:r>
            <a:r>
              <a:rPr lang="zh-TW" altLang="en-US" sz="2200" b="1" dirty="0">
                <a:latin typeface="jf open 粉圓 1.1" panose="020F0500000000000000" pitchFamily="34" charset="-120"/>
                <a:ea typeface="jf open 粉圓 1.1" panose="020F0500000000000000" pitchFamily="34" charset="-120"/>
              </a:rPr>
              <a:t> </a:t>
            </a:r>
            <a:br>
              <a:rPr lang="en-US" altLang="zh-TW" sz="2200" b="1" dirty="0">
                <a:latin typeface="jf open 粉圓 1.1" panose="020F0500000000000000" pitchFamily="34" charset="-120"/>
                <a:ea typeface="jf open 粉圓 1.1" panose="020F0500000000000000" pitchFamily="34" charset="-120"/>
              </a:rPr>
            </a:br>
            <a:r>
              <a:rPr lang="en-IN" sz="2200" b="1" dirty="0">
                <a:latin typeface="jf open 粉圓 1.1" panose="020F0500000000000000" pitchFamily="34" charset="-120"/>
                <a:ea typeface="jf open 粉圓 1.1" panose="020F0500000000000000" pitchFamily="34" charset="-120"/>
              </a:rPr>
              <a:t>Convention</a:t>
            </a:r>
            <a:r>
              <a:rPr lang="zh-TW" altLang="en-US" sz="2200" b="1" dirty="0">
                <a:latin typeface="jf open 粉圓 1.1" panose="020F0500000000000000" pitchFamily="34" charset="-120"/>
                <a:ea typeface="jf open 粉圓 1.1" panose="020F0500000000000000" pitchFamily="34" charset="-120"/>
              </a:rPr>
              <a:t> </a:t>
            </a:r>
            <a:r>
              <a:rPr lang="en-IN" sz="2200" b="1" dirty="0">
                <a:latin typeface="jf open 粉圓 1.1" panose="020F0500000000000000" pitchFamily="34" charset="-120"/>
                <a:ea typeface="jf open 粉圓 1.1" panose="020F0500000000000000" pitchFamily="34" charset="-120"/>
              </a:rPr>
              <a:t>Centre</a:t>
            </a:r>
          </a:p>
        </p:txBody>
      </p:sp>
      <p:sp>
        <p:nvSpPr>
          <p:cNvPr id="6" name="TextBox 36">
            <a:extLst>
              <a:ext uri="{FF2B5EF4-FFF2-40B4-BE49-F238E27FC236}">
                <a16:creationId xmlns:a16="http://schemas.microsoft.com/office/drawing/2014/main" id="{8346B97A-2E8A-9AA9-EC25-287E1AC5BD7F}"/>
              </a:ext>
            </a:extLst>
          </p:cNvPr>
          <p:cNvSpPr txBox="1"/>
          <p:nvPr/>
        </p:nvSpPr>
        <p:spPr>
          <a:xfrm flipH="1">
            <a:off x="7707317" y="2692810"/>
            <a:ext cx="3612583" cy="892552"/>
          </a:xfrm>
          <a:prstGeom prst="rect">
            <a:avLst/>
          </a:prstGeom>
          <a:noFill/>
        </p:spPr>
        <p:txBody>
          <a:bodyPr wrap="square" rtlCol="0">
            <a:spAutoFit/>
          </a:bodyPr>
          <a:lstStyle/>
          <a:p>
            <a:pPr algn="r"/>
            <a:r>
              <a:rPr lang="en-US" altLang="zh-TW" sz="3200" b="1" dirty="0">
                <a:solidFill>
                  <a:srgbClr val="0000FF"/>
                </a:solidFill>
                <a:latin typeface="jf open 粉圓 1.1" panose="020F0500000000000000" pitchFamily="34" charset="-120"/>
                <a:ea typeface="jf open 粉圓 1.1" panose="020F0500000000000000" pitchFamily="34" charset="-120"/>
              </a:rPr>
              <a:t>Exhibition Hall</a:t>
            </a:r>
          </a:p>
          <a:p>
            <a:pPr algn="r"/>
            <a:r>
              <a:rPr lang="en-IN" sz="2000" b="1" dirty="0">
                <a:latin typeface="jf open 粉圓 1.1" panose="020F0500000000000000" pitchFamily="34" charset="-120"/>
                <a:ea typeface="jf open 粉圓 1.1" panose="020F0500000000000000" pitchFamily="34" charset="-120"/>
              </a:rPr>
              <a:t>Taipei </a:t>
            </a:r>
            <a:r>
              <a:rPr lang="en-US" altLang="zh-TW" sz="2000" b="1" dirty="0">
                <a:latin typeface="jf open 粉圓 1.1" panose="020F0500000000000000" pitchFamily="34" charset="-120"/>
                <a:ea typeface="jf open 粉圓 1.1" panose="020F0500000000000000" pitchFamily="34" charset="-120"/>
              </a:rPr>
              <a:t>World Trade Center</a:t>
            </a:r>
            <a:endParaRPr lang="en-IN" sz="2000" b="1" dirty="0">
              <a:latin typeface="jf open 粉圓 1.1" panose="020F0500000000000000" pitchFamily="34" charset="-120"/>
              <a:ea typeface="jf open 粉圓 1.1" panose="020F0500000000000000" pitchFamily="34" charset="-120"/>
            </a:endParaRPr>
          </a:p>
        </p:txBody>
      </p:sp>
      <p:cxnSp>
        <p:nvCxnSpPr>
          <p:cNvPr id="7" name="直線接點 6">
            <a:extLst>
              <a:ext uri="{FF2B5EF4-FFF2-40B4-BE49-F238E27FC236}">
                <a16:creationId xmlns:a16="http://schemas.microsoft.com/office/drawing/2014/main" id="{AA4EBA7C-8823-7F1A-D76E-1229858E8563}"/>
              </a:ext>
            </a:extLst>
          </p:cNvPr>
          <p:cNvCxnSpPr>
            <a:cxnSpLocks/>
          </p:cNvCxnSpPr>
          <p:nvPr/>
        </p:nvCxnSpPr>
        <p:spPr>
          <a:xfrm flipV="1">
            <a:off x="6298261" y="3348007"/>
            <a:ext cx="433666" cy="1"/>
          </a:xfrm>
          <a:prstGeom prst="line">
            <a:avLst/>
          </a:prstGeom>
          <a:ln w="47625">
            <a:solidFill>
              <a:schemeClr val="bg1"/>
            </a:solidFill>
          </a:ln>
        </p:spPr>
        <p:style>
          <a:lnRef idx="1">
            <a:schemeClr val="dk1"/>
          </a:lnRef>
          <a:fillRef idx="0">
            <a:schemeClr val="dk1"/>
          </a:fillRef>
          <a:effectRef idx="0">
            <a:schemeClr val="dk1"/>
          </a:effectRef>
          <a:fontRef idx="minor">
            <a:schemeClr val="tx1"/>
          </a:fontRef>
        </p:style>
      </p:cxnSp>
      <p:cxnSp>
        <p:nvCxnSpPr>
          <p:cNvPr id="8" name="直線單箭頭接點 7">
            <a:extLst>
              <a:ext uri="{FF2B5EF4-FFF2-40B4-BE49-F238E27FC236}">
                <a16:creationId xmlns:a16="http://schemas.microsoft.com/office/drawing/2014/main" id="{9E3A58AA-5082-FDA1-875C-EAF1561FE408}"/>
              </a:ext>
            </a:extLst>
          </p:cNvPr>
          <p:cNvCxnSpPr>
            <a:cxnSpLocks/>
          </p:cNvCxnSpPr>
          <p:nvPr/>
        </p:nvCxnSpPr>
        <p:spPr>
          <a:xfrm>
            <a:off x="7351267" y="3110896"/>
            <a:ext cx="1007952" cy="1036297"/>
          </a:xfrm>
          <a:prstGeom prst="straightConnector1">
            <a:avLst/>
          </a:prstGeom>
          <a:ln w="47625">
            <a:solidFill>
              <a:schemeClr val="bg1"/>
            </a:solidFill>
            <a:headEnd w="sm" len="med"/>
            <a:tailEnd type="oval"/>
          </a:ln>
        </p:spPr>
        <p:style>
          <a:lnRef idx="1">
            <a:schemeClr val="accent1"/>
          </a:lnRef>
          <a:fillRef idx="0">
            <a:schemeClr val="accent1"/>
          </a:fillRef>
          <a:effectRef idx="0">
            <a:schemeClr val="accent1"/>
          </a:effectRef>
          <a:fontRef idx="minor">
            <a:schemeClr val="tx1"/>
          </a:fontRef>
        </p:style>
      </p:cxnSp>
      <p:cxnSp>
        <p:nvCxnSpPr>
          <p:cNvPr id="9" name="直線單箭頭接點 8">
            <a:extLst>
              <a:ext uri="{FF2B5EF4-FFF2-40B4-BE49-F238E27FC236}">
                <a16:creationId xmlns:a16="http://schemas.microsoft.com/office/drawing/2014/main" id="{DC0787C1-F312-2C7D-1D43-3E70E6CC7DDB}"/>
              </a:ext>
            </a:extLst>
          </p:cNvPr>
          <p:cNvCxnSpPr>
            <a:cxnSpLocks/>
          </p:cNvCxnSpPr>
          <p:nvPr/>
        </p:nvCxnSpPr>
        <p:spPr>
          <a:xfrm flipV="1">
            <a:off x="7351267" y="4366395"/>
            <a:ext cx="1547736" cy="480133"/>
          </a:xfrm>
          <a:prstGeom prst="straightConnector1">
            <a:avLst/>
          </a:prstGeom>
          <a:ln w="47625">
            <a:solidFill>
              <a:schemeClr val="bg1"/>
            </a:solidFill>
            <a:headEnd w="sm" len="med"/>
            <a:tailEnd type="oval"/>
          </a:ln>
        </p:spPr>
        <p:style>
          <a:lnRef idx="1">
            <a:schemeClr val="accent1"/>
          </a:lnRef>
          <a:fillRef idx="0">
            <a:schemeClr val="accent1"/>
          </a:fillRef>
          <a:effectRef idx="0">
            <a:schemeClr val="accent1"/>
          </a:effectRef>
          <a:fontRef idx="minor">
            <a:schemeClr val="tx1"/>
          </a:fontRef>
        </p:style>
      </p:cxnSp>
      <p:cxnSp>
        <p:nvCxnSpPr>
          <p:cNvPr id="10" name="直線接點 9">
            <a:extLst>
              <a:ext uri="{FF2B5EF4-FFF2-40B4-BE49-F238E27FC236}">
                <a16:creationId xmlns:a16="http://schemas.microsoft.com/office/drawing/2014/main" id="{FCC4C577-1CF8-B0D6-CE13-E4B4CBBEAA01}"/>
              </a:ext>
            </a:extLst>
          </p:cNvPr>
          <p:cNvCxnSpPr>
            <a:cxnSpLocks/>
          </p:cNvCxnSpPr>
          <p:nvPr/>
        </p:nvCxnSpPr>
        <p:spPr>
          <a:xfrm flipV="1">
            <a:off x="6969621" y="4846528"/>
            <a:ext cx="433666" cy="1"/>
          </a:xfrm>
          <a:prstGeom prst="line">
            <a:avLst/>
          </a:prstGeom>
          <a:ln w="47625">
            <a:solidFill>
              <a:schemeClr val="bg1"/>
            </a:solidFill>
          </a:ln>
        </p:spPr>
        <p:style>
          <a:lnRef idx="1">
            <a:schemeClr val="dk1"/>
          </a:lnRef>
          <a:fillRef idx="0">
            <a:schemeClr val="dk1"/>
          </a:fillRef>
          <a:effectRef idx="0">
            <a:schemeClr val="dk1"/>
          </a:effectRef>
          <a:fontRef idx="minor">
            <a:schemeClr val="tx1"/>
          </a:fontRef>
        </p:style>
      </p:cxnSp>
      <p:pic>
        <p:nvPicPr>
          <p:cNvPr id="11" name="圖片 18">
            <a:extLst>
              <a:ext uri="{FF2B5EF4-FFF2-40B4-BE49-F238E27FC236}">
                <a16:creationId xmlns:a16="http://schemas.microsoft.com/office/drawing/2014/main" id="{F5DD9B72-4A11-D602-9B7E-DDC689E459B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09084" y="3048667"/>
            <a:ext cx="4378780" cy="3223268"/>
          </a:xfrm>
          <a:prstGeom prst="rect">
            <a:avLst/>
          </a:prstGeom>
        </p:spPr>
      </p:pic>
      <p:pic>
        <p:nvPicPr>
          <p:cNvPr id="12" name="圖片 9">
            <a:extLst>
              <a:ext uri="{FF2B5EF4-FFF2-40B4-BE49-F238E27FC236}">
                <a16:creationId xmlns:a16="http://schemas.microsoft.com/office/drawing/2014/main" id="{1542AE99-BBBF-6E63-EDCF-F1C4582A798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99607" y="2761206"/>
            <a:ext cx="2065406" cy="1798658"/>
          </a:xfrm>
          <a:prstGeom prst="rect">
            <a:avLst/>
          </a:prstGeom>
        </p:spPr>
      </p:pic>
      <p:cxnSp>
        <p:nvCxnSpPr>
          <p:cNvPr id="13" name="直線接點 11">
            <a:extLst>
              <a:ext uri="{FF2B5EF4-FFF2-40B4-BE49-F238E27FC236}">
                <a16:creationId xmlns:a16="http://schemas.microsoft.com/office/drawing/2014/main" id="{9DD641CF-A814-9F02-DA22-DBDAF1996AC4}"/>
              </a:ext>
            </a:extLst>
          </p:cNvPr>
          <p:cNvCxnSpPr>
            <a:cxnSpLocks/>
          </p:cNvCxnSpPr>
          <p:nvPr/>
        </p:nvCxnSpPr>
        <p:spPr>
          <a:xfrm flipH="1">
            <a:off x="7525332" y="4146292"/>
            <a:ext cx="153832" cy="126815"/>
          </a:xfrm>
          <a:prstGeom prst="line">
            <a:avLst/>
          </a:prstGeom>
          <a:ln w="38100"/>
        </p:spPr>
        <p:style>
          <a:lnRef idx="1">
            <a:schemeClr val="dk1"/>
          </a:lnRef>
          <a:fillRef idx="0">
            <a:schemeClr val="dk1"/>
          </a:fillRef>
          <a:effectRef idx="0">
            <a:schemeClr val="dk1"/>
          </a:effectRef>
          <a:fontRef idx="minor">
            <a:schemeClr val="tx1"/>
          </a:fontRef>
        </p:style>
      </p:cxnSp>
      <p:cxnSp>
        <p:nvCxnSpPr>
          <p:cNvPr id="14" name="直線接點 12">
            <a:extLst>
              <a:ext uri="{FF2B5EF4-FFF2-40B4-BE49-F238E27FC236}">
                <a16:creationId xmlns:a16="http://schemas.microsoft.com/office/drawing/2014/main" id="{A8D684DA-FF3B-CCF2-D19C-2821E775BFDD}"/>
              </a:ext>
            </a:extLst>
          </p:cNvPr>
          <p:cNvCxnSpPr>
            <a:cxnSpLocks/>
          </p:cNvCxnSpPr>
          <p:nvPr/>
        </p:nvCxnSpPr>
        <p:spPr>
          <a:xfrm flipH="1">
            <a:off x="7626870" y="4160444"/>
            <a:ext cx="153832" cy="126815"/>
          </a:xfrm>
          <a:prstGeom prst="line">
            <a:avLst/>
          </a:prstGeom>
          <a:ln w="38100"/>
        </p:spPr>
        <p:style>
          <a:lnRef idx="1">
            <a:schemeClr val="dk1"/>
          </a:lnRef>
          <a:fillRef idx="0">
            <a:schemeClr val="dk1"/>
          </a:fillRef>
          <a:effectRef idx="0">
            <a:schemeClr val="dk1"/>
          </a:effectRef>
          <a:fontRef idx="minor">
            <a:schemeClr val="tx1"/>
          </a:fontRef>
        </p:style>
      </p:cxnSp>
      <p:cxnSp>
        <p:nvCxnSpPr>
          <p:cNvPr id="15" name="直線接點 13">
            <a:extLst>
              <a:ext uri="{FF2B5EF4-FFF2-40B4-BE49-F238E27FC236}">
                <a16:creationId xmlns:a16="http://schemas.microsoft.com/office/drawing/2014/main" id="{84E3CB8E-6B5E-EAD3-F42B-C9DC8EA5AED3}"/>
              </a:ext>
            </a:extLst>
          </p:cNvPr>
          <p:cNvCxnSpPr>
            <a:cxnSpLocks/>
          </p:cNvCxnSpPr>
          <p:nvPr/>
        </p:nvCxnSpPr>
        <p:spPr>
          <a:xfrm flipH="1">
            <a:off x="7717194" y="4178081"/>
            <a:ext cx="153832" cy="126815"/>
          </a:xfrm>
          <a:prstGeom prst="line">
            <a:avLst/>
          </a:prstGeom>
          <a:ln w="38100"/>
        </p:spPr>
        <p:style>
          <a:lnRef idx="1">
            <a:schemeClr val="dk1"/>
          </a:lnRef>
          <a:fillRef idx="0">
            <a:schemeClr val="dk1"/>
          </a:fillRef>
          <a:effectRef idx="0">
            <a:schemeClr val="dk1"/>
          </a:effectRef>
          <a:fontRef idx="minor">
            <a:schemeClr val="tx1"/>
          </a:fontRef>
        </p:style>
      </p:cxnSp>
      <p:cxnSp>
        <p:nvCxnSpPr>
          <p:cNvPr id="16" name="直線接點 14">
            <a:extLst>
              <a:ext uri="{FF2B5EF4-FFF2-40B4-BE49-F238E27FC236}">
                <a16:creationId xmlns:a16="http://schemas.microsoft.com/office/drawing/2014/main" id="{4F1AEFF5-8422-B28E-F3E1-11AB05321E61}"/>
              </a:ext>
            </a:extLst>
          </p:cNvPr>
          <p:cNvCxnSpPr>
            <a:cxnSpLocks/>
          </p:cNvCxnSpPr>
          <p:nvPr/>
        </p:nvCxnSpPr>
        <p:spPr>
          <a:xfrm flipH="1">
            <a:off x="7803455" y="4182276"/>
            <a:ext cx="161842" cy="139922"/>
          </a:xfrm>
          <a:prstGeom prst="line">
            <a:avLst/>
          </a:prstGeom>
          <a:ln w="38100"/>
        </p:spPr>
        <p:style>
          <a:lnRef idx="1">
            <a:schemeClr val="dk1"/>
          </a:lnRef>
          <a:fillRef idx="0">
            <a:schemeClr val="dk1"/>
          </a:fillRef>
          <a:effectRef idx="0">
            <a:schemeClr val="dk1"/>
          </a:effectRef>
          <a:fontRef idx="minor">
            <a:schemeClr val="tx1"/>
          </a:fontRef>
        </p:style>
      </p:cxnSp>
      <p:pic>
        <p:nvPicPr>
          <p:cNvPr id="19" name="圖片 18">
            <a:extLst>
              <a:ext uri="{FF2B5EF4-FFF2-40B4-BE49-F238E27FC236}">
                <a16:creationId xmlns:a16="http://schemas.microsoft.com/office/drawing/2014/main" id="{06FFE696-FF34-A92C-62E0-3577F5C9DCF9}"/>
              </a:ext>
            </a:extLst>
          </p:cNvPr>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71031" y="4846528"/>
            <a:ext cx="2925953" cy="1668647"/>
          </a:xfrm>
          <a:prstGeom prst="rect">
            <a:avLst/>
          </a:prstGeom>
        </p:spPr>
      </p:pic>
      <p:pic>
        <p:nvPicPr>
          <p:cNvPr id="20" name="圖片 19">
            <a:extLst>
              <a:ext uri="{FF2B5EF4-FFF2-40B4-BE49-F238E27FC236}">
                <a16:creationId xmlns:a16="http://schemas.microsoft.com/office/drawing/2014/main" id="{0BEDA8E9-AF06-5E5B-6CCD-A6D3B41FE4D4}"/>
              </a:ext>
            </a:extLst>
          </p:cNvPr>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00306" y="3186264"/>
            <a:ext cx="2695171" cy="1547925"/>
          </a:xfrm>
          <a:prstGeom prst="rect">
            <a:avLst/>
          </a:prstGeom>
        </p:spPr>
      </p:pic>
      <p:sp>
        <p:nvSpPr>
          <p:cNvPr id="21" name="矩形 32">
            <a:extLst>
              <a:ext uri="{FF2B5EF4-FFF2-40B4-BE49-F238E27FC236}">
                <a16:creationId xmlns:a16="http://schemas.microsoft.com/office/drawing/2014/main" id="{B93B7E24-69DC-ACE2-EF44-06880EB28432}"/>
              </a:ext>
            </a:extLst>
          </p:cNvPr>
          <p:cNvSpPr>
            <a:spLocks noChangeArrowheads="1"/>
          </p:cNvSpPr>
          <p:nvPr/>
        </p:nvSpPr>
        <p:spPr bwMode="auto">
          <a:xfrm>
            <a:off x="3467584" y="3434681"/>
            <a:ext cx="178286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新細明體" panose="02020500000000000000" pitchFamily="18" charset="-120"/>
              </a:defRPr>
            </a:lvl1pPr>
            <a:lvl2pPr marL="742950" indent="-285750">
              <a:spcBef>
                <a:spcPct val="20000"/>
              </a:spcBef>
              <a:buChar char="–"/>
              <a:defRPr kumimoji="1" sz="2800">
                <a:solidFill>
                  <a:schemeClr val="tx1"/>
                </a:solidFill>
                <a:latin typeface="Arial" panose="020B0604020202020204" pitchFamily="34" charset="0"/>
                <a:ea typeface="新細明體" panose="02020500000000000000" pitchFamily="18"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a:spcBef>
                <a:spcPct val="0"/>
              </a:spcBef>
              <a:buFontTx/>
              <a:buNone/>
            </a:pPr>
            <a:r>
              <a:rPr lang="en-US" altLang="zh-TW" sz="1600" b="1" dirty="0">
                <a:latin typeface="Fredoka Medium" pitchFamily="2" charset="-79"/>
                <a:ea typeface="jf open 粉圓 1.1" panose="020F0500000000000000" pitchFamily="34" charset="-120"/>
                <a:cs typeface="Fredoka Medium" pitchFamily="2" charset="-79"/>
              </a:rPr>
              <a:t>Room 201 </a:t>
            </a:r>
          </a:p>
          <a:p>
            <a:pPr>
              <a:spcBef>
                <a:spcPct val="0"/>
              </a:spcBef>
              <a:buFontTx/>
              <a:buNone/>
            </a:pPr>
            <a:r>
              <a:rPr lang="en-US" altLang="zh-TW" sz="1600" b="1" dirty="0">
                <a:latin typeface="Fredoka Medium" pitchFamily="2" charset="-79"/>
                <a:ea typeface="jf open 粉圓 1.1" panose="020F0500000000000000" pitchFamily="34" charset="-120"/>
                <a:cs typeface="Fredoka Medium" pitchFamily="2" charset="-79"/>
              </a:rPr>
              <a:t>Scientific Session</a:t>
            </a:r>
            <a:br>
              <a:rPr lang="en-US" altLang="zh-TW" sz="1600" b="1" dirty="0">
                <a:latin typeface="Fredoka Medium" pitchFamily="2" charset="-79"/>
                <a:ea typeface="jf open 粉圓 1.1" panose="020F0500000000000000" pitchFamily="34" charset="-120"/>
                <a:cs typeface="Fredoka Medium" pitchFamily="2" charset="-79"/>
              </a:rPr>
            </a:br>
            <a:r>
              <a:rPr lang="en-US" altLang="zh-TW" sz="1600" b="1" dirty="0">
                <a:latin typeface="Fredoka Medium" pitchFamily="2" charset="-79"/>
                <a:ea typeface="jf open 粉圓 1.1" panose="020F0500000000000000" pitchFamily="34" charset="-120"/>
                <a:cs typeface="Fredoka Medium" pitchFamily="2" charset="-79"/>
              </a:rPr>
              <a:t>(Parallel B)</a:t>
            </a:r>
            <a:endParaRPr lang="zh-TW" altLang="en-US" sz="1600" b="1" dirty="0">
              <a:latin typeface="Fredoka Medium" pitchFamily="2" charset="-79"/>
              <a:ea typeface="jf open 粉圓 1.1" panose="020F0500000000000000" pitchFamily="34" charset="-120"/>
              <a:cs typeface="Fredoka Medium" pitchFamily="2" charset="-79"/>
            </a:endParaRPr>
          </a:p>
        </p:txBody>
      </p:sp>
      <p:pic>
        <p:nvPicPr>
          <p:cNvPr id="22" name="圖片 21">
            <a:extLst>
              <a:ext uri="{FF2B5EF4-FFF2-40B4-BE49-F238E27FC236}">
                <a16:creationId xmlns:a16="http://schemas.microsoft.com/office/drawing/2014/main" id="{E88D213C-60C7-F5F0-7704-717F222BD4D0}"/>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82478" y="1255908"/>
            <a:ext cx="2592553" cy="1746089"/>
          </a:xfrm>
          <a:prstGeom prst="rect">
            <a:avLst/>
          </a:prstGeom>
        </p:spPr>
      </p:pic>
      <p:sp>
        <p:nvSpPr>
          <p:cNvPr id="23" name="矩形 32">
            <a:extLst>
              <a:ext uri="{FF2B5EF4-FFF2-40B4-BE49-F238E27FC236}">
                <a16:creationId xmlns:a16="http://schemas.microsoft.com/office/drawing/2014/main" id="{A656A44B-76F8-65FD-B5EB-F1BE9791F430}"/>
              </a:ext>
            </a:extLst>
          </p:cNvPr>
          <p:cNvSpPr>
            <a:spLocks noChangeArrowheads="1"/>
          </p:cNvSpPr>
          <p:nvPr/>
        </p:nvSpPr>
        <p:spPr bwMode="auto">
          <a:xfrm>
            <a:off x="3467584" y="5038861"/>
            <a:ext cx="2945037"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新細明體" panose="02020500000000000000" pitchFamily="18" charset="-120"/>
              </a:defRPr>
            </a:lvl1pPr>
            <a:lvl2pPr marL="742950" indent="-285750">
              <a:spcBef>
                <a:spcPct val="20000"/>
              </a:spcBef>
              <a:buChar char="–"/>
              <a:defRPr kumimoji="1" sz="2800">
                <a:solidFill>
                  <a:schemeClr val="tx1"/>
                </a:solidFill>
                <a:latin typeface="Arial" panose="020B0604020202020204" pitchFamily="34" charset="0"/>
                <a:ea typeface="新細明體" panose="02020500000000000000" pitchFamily="18" charset="-120"/>
              </a:defRPr>
            </a:lvl2pPr>
            <a:lvl3pPr marL="1143000" indent="-228600">
              <a:spcBef>
                <a:spcPct val="20000"/>
              </a:spcBef>
              <a:buChar char="•"/>
              <a:defRPr kumimoji="1" sz="2400">
                <a:solidFill>
                  <a:schemeClr val="tx1"/>
                </a:solidFill>
                <a:latin typeface="Arial" panose="020B0604020202020204" pitchFamily="34" charset="0"/>
                <a:ea typeface="新細明體" panose="02020500000000000000" pitchFamily="18" charset="-120"/>
              </a:defRPr>
            </a:lvl3pPr>
            <a:lvl4pPr marL="16002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4pPr>
            <a:lvl5pPr marL="2057400" indent="-228600">
              <a:spcBef>
                <a:spcPct val="20000"/>
              </a:spcBef>
              <a:buChar char="»"/>
              <a:defRPr kumimoji="1" sz="2000">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新細明體" panose="02020500000000000000" pitchFamily="18" charset="-120"/>
              </a:defRPr>
            </a:lvl9pPr>
          </a:lstStyle>
          <a:p>
            <a:pPr>
              <a:spcBef>
                <a:spcPct val="0"/>
              </a:spcBef>
              <a:buFontTx/>
              <a:buNone/>
            </a:pPr>
            <a:r>
              <a:rPr lang="en-US" altLang="zh-TW" sz="1600" b="1" dirty="0">
                <a:latin typeface="Fredoka Medium" pitchFamily="2" charset="-79"/>
                <a:ea typeface="jf open 粉圓 1.1" panose="020F0500000000000000" pitchFamily="34" charset="-120"/>
                <a:cs typeface="Fredoka Medium" pitchFamily="2" charset="-79"/>
              </a:rPr>
              <a:t>Room 101</a:t>
            </a:r>
          </a:p>
          <a:p>
            <a:pPr>
              <a:spcBef>
                <a:spcPct val="0"/>
              </a:spcBef>
              <a:buFontTx/>
              <a:buNone/>
            </a:pPr>
            <a:r>
              <a:rPr lang="en-US" altLang="zh-TW" sz="1600" b="1" dirty="0">
                <a:latin typeface="Fredoka Medium" pitchFamily="2" charset="-79"/>
                <a:ea typeface="jf open 粉圓 1.1" panose="020F0500000000000000" pitchFamily="34" charset="-120"/>
                <a:cs typeface="Fredoka Medium" pitchFamily="2" charset="-79"/>
              </a:rPr>
              <a:t>Scientific Session</a:t>
            </a:r>
            <a:br>
              <a:rPr lang="en-US" altLang="zh-TW" sz="1600" b="1" dirty="0">
                <a:latin typeface="Fredoka Medium" pitchFamily="2" charset="-79"/>
                <a:ea typeface="jf open 粉圓 1.1" panose="020F0500000000000000" pitchFamily="34" charset="-120"/>
                <a:cs typeface="Fredoka Medium" pitchFamily="2" charset="-79"/>
              </a:rPr>
            </a:br>
            <a:r>
              <a:rPr lang="en-US" altLang="zh-TW" sz="1600" b="1" dirty="0">
                <a:latin typeface="Fredoka Medium" pitchFamily="2" charset="-79"/>
                <a:ea typeface="jf open 粉圓 1.1" panose="020F0500000000000000" pitchFamily="34" charset="-120"/>
                <a:cs typeface="Fredoka Medium" pitchFamily="2" charset="-79"/>
              </a:rPr>
              <a:t>(Parallel A)</a:t>
            </a:r>
            <a:endParaRPr lang="zh-TW" altLang="en-US" sz="1600" b="1" dirty="0">
              <a:latin typeface="Fredoka Medium" pitchFamily="2" charset="-79"/>
              <a:ea typeface="jf open 粉圓 1.1" panose="020F0500000000000000" pitchFamily="34" charset="-120"/>
              <a:cs typeface="Fredoka Medium" pitchFamily="2" charset="-79"/>
            </a:endParaRPr>
          </a:p>
          <a:p>
            <a:pPr>
              <a:buNone/>
            </a:pPr>
            <a:r>
              <a:rPr lang="en-US" altLang="zh-TW" sz="1600" b="1" dirty="0">
                <a:solidFill>
                  <a:schemeClr val="tx1">
                    <a:lumMod val="95000"/>
                    <a:lumOff val="5000"/>
                  </a:schemeClr>
                </a:solidFill>
                <a:latin typeface="Fredoka Medium" pitchFamily="2" charset="-79"/>
                <a:cs typeface="Fredoka Medium" pitchFamily="2" charset="-79"/>
              </a:rPr>
              <a:t>Closing and Award Ceremony</a:t>
            </a:r>
            <a:endParaRPr lang="zh-TW" altLang="en-US" sz="1600" b="1" dirty="0">
              <a:latin typeface="Fredoka Medium" pitchFamily="2" charset="-79"/>
              <a:ea typeface="jf open 粉圓 1.1" panose="020F0500000000000000" pitchFamily="34" charset="-120"/>
              <a:cs typeface="Fredoka Medium" pitchFamily="2" charset="-79"/>
            </a:endParaRPr>
          </a:p>
        </p:txBody>
      </p:sp>
      <p:sp>
        <p:nvSpPr>
          <p:cNvPr id="24" name="TextBox 44">
            <a:extLst>
              <a:ext uri="{FF2B5EF4-FFF2-40B4-BE49-F238E27FC236}">
                <a16:creationId xmlns:a16="http://schemas.microsoft.com/office/drawing/2014/main" id="{05AA62A1-BE52-88BA-CF38-7B361794E1E7}"/>
              </a:ext>
            </a:extLst>
          </p:cNvPr>
          <p:cNvSpPr txBox="1"/>
          <p:nvPr/>
        </p:nvSpPr>
        <p:spPr>
          <a:xfrm flipH="1">
            <a:off x="3365408" y="2255454"/>
            <a:ext cx="2275766" cy="584775"/>
          </a:xfrm>
          <a:prstGeom prst="rect">
            <a:avLst/>
          </a:prstGeom>
          <a:noFill/>
        </p:spPr>
        <p:txBody>
          <a:bodyPr wrap="square" rtlCol="0">
            <a:spAutoFit/>
          </a:bodyPr>
          <a:lstStyle/>
          <a:p>
            <a:r>
              <a:rPr lang="en-US" altLang="zh-TW" sz="1600" b="1" dirty="0">
                <a:solidFill>
                  <a:schemeClr val="tx1">
                    <a:lumMod val="95000"/>
                    <a:lumOff val="5000"/>
                  </a:schemeClr>
                </a:solidFill>
                <a:latin typeface="Fredoka Medium" pitchFamily="2" charset="-79"/>
                <a:cs typeface="Fredoka Medium" pitchFamily="2" charset="-79"/>
              </a:rPr>
              <a:t>Plenary Hall</a:t>
            </a:r>
            <a:br>
              <a:rPr lang="en-US" altLang="zh-TW" sz="1600" b="1" dirty="0">
                <a:solidFill>
                  <a:schemeClr val="tx1">
                    <a:lumMod val="95000"/>
                    <a:lumOff val="5000"/>
                  </a:schemeClr>
                </a:solidFill>
                <a:latin typeface="Fredoka Medium" pitchFamily="2" charset="-79"/>
                <a:cs typeface="Fredoka Medium" pitchFamily="2" charset="-79"/>
              </a:rPr>
            </a:br>
            <a:r>
              <a:rPr lang="en-US" altLang="zh-TW" sz="1600" b="1" dirty="0">
                <a:solidFill>
                  <a:schemeClr val="tx1">
                    <a:lumMod val="95000"/>
                    <a:lumOff val="5000"/>
                  </a:schemeClr>
                </a:solidFill>
                <a:latin typeface="Fredoka Medium" pitchFamily="2" charset="-79"/>
                <a:cs typeface="Fredoka Medium" pitchFamily="2" charset="-79"/>
              </a:rPr>
              <a:t>Opening Ceremony</a:t>
            </a:r>
            <a:endParaRPr lang="en-IN" sz="1600" b="1" dirty="0">
              <a:solidFill>
                <a:schemeClr val="tx1">
                  <a:lumMod val="95000"/>
                  <a:lumOff val="5000"/>
                </a:schemeClr>
              </a:solidFill>
              <a:latin typeface="Fredoka Medium" pitchFamily="2" charset="-79"/>
              <a:cs typeface="Fredoka Medium" pitchFamily="2" charset="-79"/>
            </a:endParaRPr>
          </a:p>
        </p:txBody>
      </p:sp>
      <p:sp>
        <p:nvSpPr>
          <p:cNvPr id="25" name="TextBox 44">
            <a:extLst>
              <a:ext uri="{FF2B5EF4-FFF2-40B4-BE49-F238E27FC236}">
                <a16:creationId xmlns:a16="http://schemas.microsoft.com/office/drawing/2014/main" id="{30ECC6EC-506F-DE52-7350-85F4C0DE57F6}"/>
              </a:ext>
            </a:extLst>
          </p:cNvPr>
          <p:cNvSpPr txBox="1"/>
          <p:nvPr/>
        </p:nvSpPr>
        <p:spPr>
          <a:xfrm flipH="1">
            <a:off x="9745272" y="4988232"/>
            <a:ext cx="2275766" cy="1077218"/>
          </a:xfrm>
          <a:prstGeom prst="rect">
            <a:avLst/>
          </a:prstGeom>
          <a:noFill/>
        </p:spPr>
        <p:txBody>
          <a:bodyPr wrap="square" rtlCol="0">
            <a:spAutoFit/>
          </a:bodyPr>
          <a:lstStyle/>
          <a:p>
            <a:pPr algn="r"/>
            <a:r>
              <a:rPr lang="en-US" altLang="zh-TW" sz="1600" b="1" dirty="0">
                <a:solidFill>
                  <a:schemeClr val="tx1">
                    <a:lumMod val="95000"/>
                    <a:lumOff val="5000"/>
                  </a:schemeClr>
                </a:solidFill>
                <a:latin typeface="Fredoka Medium" pitchFamily="2" charset="-79"/>
                <a:cs typeface="Fredoka Medium" pitchFamily="2" charset="-79"/>
              </a:rPr>
              <a:t>Registration</a:t>
            </a:r>
          </a:p>
          <a:p>
            <a:pPr algn="r"/>
            <a:r>
              <a:rPr lang="en-IN" sz="1600" b="1" dirty="0">
                <a:solidFill>
                  <a:schemeClr val="tx1">
                    <a:lumMod val="95000"/>
                    <a:lumOff val="5000"/>
                  </a:schemeClr>
                </a:solidFill>
                <a:latin typeface="Fredoka Medium" pitchFamily="2" charset="-79"/>
                <a:cs typeface="Fredoka Medium" pitchFamily="2" charset="-79"/>
              </a:rPr>
              <a:t>Exhibitions</a:t>
            </a:r>
          </a:p>
          <a:p>
            <a:pPr algn="r"/>
            <a:r>
              <a:rPr lang="en-US" altLang="zh-TW" sz="1600" b="1" dirty="0">
                <a:solidFill>
                  <a:schemeClr val="tx1">
                    <a:lumMod val="95000"/>
                    <a:lumOff val="5000"/>
                  </a:schemeClr>
                </a:solidFill>
                <a:latin typeface="Fredoka Medium" pitchFamily="2" charset="-79"/>
                <a:cs typeface="Fredoka Medium" pitchFamily="2" charset="-79"/>
              </a:rPr>
              <a:t>Poster</a:t>
            </a:r>
            <a:r>
              <a:rPr lang="en-IN" altLang="zh-TW" sz="1600" b="1" dirty="0">
                <a:solidFill>
                  <a:schemeClr val="tx1">
                    <a:lumMod val="95000"/>
                    <a:lumOff val="5000"/>
                  </a:schemeClr>
                </a:solidFill>
                <a:latin typeface="Fredoka Medium" pitchFamily="2" charset="-79"/>
                <a:cs typeface="Fredoka Medium" pitchFamily="2" charset="-79"/>
              </a:rPr>
              <a:t>s</a:t>
            </a:r>
          </a:p>
          <a:p>
            <a:pPr algn="r"/>
            <a:r>
              <a:rPr lang="en-IN" sz="1600" b="1" dirty="0">
                <a:solidFill>
                  <a:schemeClr val="tx1">
                    <a:lumMod val="95000"/>
                    <a:lumOff val="5000"/>
                  </a:schemeClr>
                </a:solidFill>
                <a:latin typeface="Fredoka Medium" pitchFamily="2" charset="-79"/>
                <a:cs typeface="Fredoka Medium" pitchFamily="2" charset="-79"/>
              </a:rPr>
              <a:t>Coffee break &amp; Lunch</a:t>
            </a:r>
          </a:p>
        </p:txBody>
      </p:sp>
      <p:sp>
        <p:nvSpPr>
          <p:cNvPr id="27" name="文字方塊 26">
            <a:extLst>
              <a:ext uri="{FF2B5EF4-FFF2-40B4-BE49-F238E27FC236}">
                <a16:creationId xmlns:a16="http://schemas.microsoft.com/office/drawing/2014/main" id="{A84F040E-4916-B8CC-C57D-5848C1F46BF5}"/>
              </a:ext>
            </a:extLst>
          </p:cNvPr>
          <p:cNvSpPr txBox="1"/>
          <p:nvPr/>
        </p:nvSpPr>
        <p:spPr>
          <a:xfrm>
            <a:off x="832342" y="2981141"/>
            <a:ext cx="1330036" cy="369332"/>
          </a:xfrm>
          <a:prstGeom prst="rect">
            <a:avLst/>
          </a:prstGeom>
          <a:noFill/>
        </p:spPr>
        <p:txBody>
          <a:bodyPr wrap="square">
            <a:spAutoFit/>
          </a:bodyPr>
          <a:lstStyle/>
          <a:p>
            <a:r>
              <a:rPr lang="en-US" altLang="zh-TW" sz="1800" b="1" dirty="0">
                <a:latin typeface="Fredoka Medium" pitchFamily="2" charset="-79"/>
                <a:ea typeface="jf open 粉圓 1.1" panose="020F0500000000000000" pitchFamily="34" charset="-120"/>
                <a:cs typeface="Fredoka Medium" pitchFamily="2" charset="-79"/>
              </a:rPr>
              <a:t>2</a:t>
            </a:r>
            <a:r>
              <a:rPr lang="en-US" altLang="zh-TW" sz="1800" b="1" baseline="30000" dirty="0">
                <a:latin typeface="Fredoka Medium" pitchFamily="2" charset="-79"/>
                <a:ea typeface="jf open 粉圓 1.1" panose="020F0500000000000000" pitchFamily="34" charset="-120"/>
                <a:cs typeface="Fredoka Medium" pitchFamily="2" charset="-79"/>
              </a:rPr>
              <a:t>nd</a:t>
            </a:r>
            <a:r>
              <a:rPr lang="en-US" altLang="zh-TW" sz="1800" b="1" dirty="0">
                <a:latin typeface="Fredoka Medium" pitchFamily="2" charset="-79"/>
                <a:ea typeface="jf open 粉圓 1.1" panose="020F0500000000000000" pitchFamily="34" charset="-120"/>
                <a:cs typeface="Fredoka Medium" pitchFamily="2" charset="-79"/>
              </a:rPr>
              <a:t> Floor</a:t>
            </a:r>
            <a:endParaRPr lang="zh-TW" altLang="en-US" dirty="0"/>
          </a:p>
        </p:txBody>
      </p:sp>
      <p:sp>
        <p:nvSpPr>
          <p:cNvPr id="29" name="文字方塊 28">
            <a:extLst>
              <a:ext uri="{FF2B5EF4-FFF2-40B4-BE49-F238E27FC236}">
                <a16:creationId xmlns:a16="http://schemas.microsoft.com/office/drawing/2014/main" id="{F4AAF3C0-3777-0EF3-9964-7AF9A44A3A41}"/>
              </a:ext>
            </a:extLst>
          </p:cNvPr>
          <p:cNvSpPr txBox="1"/>
          <p:nvPr/>
        </p:nvSpPr>
        <p:spPr>
          <a:xfrm>
            <a:off x="845663" y="4844568"/>
            <a:ext cx="1348509" cy="369332"/>
          </a:xfrm>
          <a:prstGeom prst="rect">
            <a:avLst/>
          </a:prstGeom>
          <a:noFill/>
        </p:spPr>
        <p:txBody>
          <a:bodyPr wrap="square">
            <a:spAutoFit/>
          </a:bodyPr>
          <a:lstStyle/>
          <a:p>
            <a:r>
              <a:rPr lang="en-US" altLang="zh-TW" sz="1800" b="1" dirty="0">
                <a:latin typeface="Fredoka Medium" pitchFamily="2" charset="-79"/>
                <a:ea typeface="jf open 粉圓 1.1" panose="020F0500000000000000" pitchFamily="34" charset="-120"/>
                <a:cs typeface="Fredoka Medium" pitchFamily="2" charset="-79"/>
              </a:rPr>
              <a:t>1</a:t>
            </a:r>
            <a:r>
              <a:rPr lang="en-US" altLang="zh-TW" sz="1800" b="1" baseline="30000" dirty="0">
                <a:latin typeface="Fredoka Medium" pitchFamily="2" charset="-79"/>
                <a:ea typeface="jf open 粉圓 1.1" panose="020F0500000000000000" pitchFamily="34" charset="-120"/>
                <a:cs typeface="Fredoka Medium" pitchFamily="2" charset="-79"/>
              </a:rPr>
              <a:t>st</a:t>
            </a:r>
            <a:r>
              <a:rPr lang="en-US" altLang="zh-TW" sz="1800" b="1" dirty="0">
                <a:latin typeface="Fredoka Medium" pitchFamily="2" charset="-79"/>
                <a:ea typeface="jf open 粉圓 1.1" panose="020F0500000000000000" pitchFamily="34" charset="-120"/>
                <a:cs typeface="Fredoka Medium" pitchFamily="2" charset="-79"/>
              </a:rPr>
              <a:t> Floor</a:t>
            </a:r>
            <a:endParaRPr lang="zh-TW" altLang="en-US" dirty="0"/>
          </a:p>
        </p:txBody>
      </p:sp>
      <p:sp>
        <p:nvSpPr>
          <p:cNvPr id="31" name="文字方塊 30">
            <a:extLst>
              <a:ext uri="{FF2B5EF4-FFF2-40B4-BE49-F238E27FC236}">
                <a16:creationId xmlns:a16="http://schemas.microsoft.com/office/drawing/2014/main" id="{86568C0E-3C3C-705B-551F-BC3F2077929E}"/>
              </a:ext>
            </a:extLst>
          </p:cNvPr>
          <p:cNvSpPr txBox="1"/>
          <p:nvPr/>
        </p:nvSpPr>
        <p:spPr>
          <a:xfrm>
            <a:off x="832342" y="1263208"/>
            <a:ext cx="1204041" cy="369332"/>
          </a:xfrm>
          <a:prstGeom prst="rect">
            <a:avLst/>
          </a:prstGeom>
          <a:noFill/>
        </p:spPr>
        <p:txBody>
          <a:bodyPr wrap="square">
            <a:spAutoFit/>
          </a:bodyPr>
          <a:lstStyle/>
          <a:p>
            <a:r>
              <a:rPr lang="en-US" altLang="zh-TW" sz="1800" b="1" dirty="0">
                <a:solidFill>
                  <a:schemeClr val="tx1">
                    <a:lumMod val="95000"/>
                    <a:lumOff val="5000"/>
                  </a:schemeClr>
                </a:solidFill>
                <a:latin typeface="Fredoka Medium" pitchFamily="2" charset="-79"/>
                <a:cs typeface="Fredoka Medium" pitchFamily="2" charset="-79"/>
              </a:rPr>
              <a:t>3</a:t>
            </a:r>
            <a:r>
              <a:rPr lang="en-US" altLang="zh-TW" sz="1800" b="1" baseline="30000" dirty="0">
                <a:solidFill>
                  <a:schemeClr val="tx1">
                    <a:lumMod val="95000"/>
                    <a:lumOff val="5000"/>
                  </a:schemeClr>
                </a:solidFill>
                <a:latin typeface="Fredoka Medium" pitchFamily="2" charset="-79"/>
                <a:cs typeface="Fredoka Medium" pitchFamily="2" charset="-79"/>
              </a:rPr>
              <a:t>rd</a:t>
            </a:r>
            <a:r>
              <a:rPr lang="en-US" altLang="zh-TW" sz="1800" b="1" dirty="0">
                <a:solidFill>
                  <a:schemeClr val="tx1">
                    <a:lumMod val="95000"/>
                    <a:lumOff val="5000"/>
                  </a:schemeClr>
                </a:solidFill>
                <a:latin typeface="Fredoka Medium" pitchFamily="2" charset="-79"/>
                <a:cs typeface="Fredoka Medium" pitchFamily="2" charset="-79"/>
              </a:rPr>
              <a:t> Floor</a:t>
            </a:r>
            <a:endParaRPr lang="zh-TW" altLang="en-US" dirty="0"/>
          </a:p>
        </p:txBody>
      </p:sp>
      <p:pic>
        <p:nvPicPr>
          <p:cNvPr id="18" name="圖片 17">
            <a:extLst>
              <a:ext uri="{FF2B5EF4-FFF2-40B4-BE49-F238E27FC236}">
                <a16:creationId xmlns:a16="http://schemas.microsoft.com/office/drawing/2014/main" id="{23B6FE0D-C2FE-B374-DEDC-B20D1AC2F057}"/>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9434243" y="1778212"/>
            <a:ext cx="954484" cy="954484"/>
          </a:xfrm>
          <a:prstGeom prst="rect">
            <a:avLst/>
          </a:prstGeom>
        </p:spPr>
      </p:pic>
    </p:spTree>
    <p:extLst>
      <p:ext uri="{BB962C8B-B14F-4D97-AF65-F5344CB8AC3E}">
        <p14:creationId xmlns:p14="http://schemas.microsoft.com/office/powerpoint/2010/main" val="2598675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圖片 7">
            <a:extLst>
              <a:ext uri="{FF2B5EF4-FFF2-40B4-BE49-F238E27FC236}">
                <a16:creationId xmlns:a16="http://schemas.microsoft.com/office/drawing/2014/main" id="{3665F6D9-0379-487D-94D2-7D82E28DDE2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20680112">
            <a:off x="5662834" y="3849963"/>
            <a:ext cx="3235068" cy="2156713"/>
          </a:xfrm>
          <a:prstGeom prst="rect">
            <a:avLst/>
          </a:prstGeom>
          <a:solidFill>
            <a:srgbClr val="FFFFFF">
              <a:shade val="85000"/>
            </a:srgbClr>
          </a:solidFill>
          <a:ln w="762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2" name="標題 1">
            <a:extLst>
              <a:ext uri="{FF2B5EF4-FFF2-40B4-BE49-F238E27FC236}">
                <a16:creationId xmlns:a16="http://schemas.microsoft.com/office/drawing/2014/main" id="{458E919A-2317-5154-19CD-B03FEE68BAE3}"/>
              </a:ext>
            </a:extLst>
          </p:cNvPr>
          <p:cNvSpPr txBox="1">
            <a:spLocks/>
          </p:cNvSpPr>
          <p:nvPr/>
        </p:nvSpPr>
        <p:spPr>
          <a:xfrm>
            <a:off x="1972128" y="207855"/>
            <a:ext cx="8700870" cy="9463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baseline="0">
                <a:solidFill>
                  <a:schemeClr val="tx1"/>
                </a:solidFill>
                <a:latin typeface="Arial" panose="020B0604020202020204" pitchFamily="34" charset="0"/>
                <a:ea typeface="微軟正黑體" panose="020B0604030504040204" pitchFamily="34" charset="-120"/>
                <a:cs typeface="Arial" panose="020B0604020202020204" pitchFamily="34" charset="0"/>
              </a:defRPr>
            </a:lvl1pPr>
          </a:lstStyle>
          <a:p>
            <a:pPr algn="ctr"/>
            <a:r>
              <a:rPr lang="en-US" altLang="zh-TW" dirty="0"/>
              <a:t>Exhibition, Posters and Coffee</a:t>
            </a:r>
            <a:endParaRPr lang="zh-TW" altLang="en-US" dirty="0"/>
          </a:p>
        </p:txBody>
      </p:sp>
      <p:sp>
        <p:nvSpPr>
          <p:cNvPr id="13" name="文字方塊 12">
            <a:extLst>
              <a:ext uri="{FF2B5EF4-FFF2-40B4-BE49-F238E27FC236}">
                <a16:creationId xmlns:a16="http://schemas.microsoft.com/office/drawing/2014/main" id="{8466CAED-E9FB-90D0-F27A-4B67C09B875C}"/>
              </a:ext>
            </a:extLst>
          </p:cNvPr>
          <p:cNvSpPr txBox="1"/>
          <p:nvPr/>
        </p:nvSpPr>
        <p:spPr>
          <a:xfrm>
            <a:off x="5758013" y="1408397"/>
            <a:ext cx="6093912" cy="2062103"/>
          </a:xfrm>
          <a:prstGeom prst="rect">
            <a:avLst/>
          </a:prstGeom>
          <a:noFill/>
        </p:spPr>
        <p:txBody>
          <a:bodyPr wrap="square">
            <a:spAutoFit/>
          </a:bodyPr>
          <a:lstStyle/>
          <a:p>
            <a:pPr algn="ctr"/>
            <a:r>
              <a:rPr lang="en-US" altLang="zh-TW" sz="3200" b="1" dirty="0"/>
              <a:t>Exhibition Hall — A Place for Networking: Connect with People and Wi-Fi!</a:t>
            </a:r>
          </a:p>
          <a:p>
            <a:pPr algn="ctr"/>
            <a:r>
              <a:rPr lang="en-US" altLang="zh-TW" sz="3200" b="1" dirty="0"/>
              <a:t>Come and Talk with IPAC sponsors.</a:t>
            </a:r>
            <a:endParaRPr lang="en-US" altLang="zh-TW" sz="3200" dirty="0"/>
          </a:p>
        </p:txBody>
      </p:sp>
      <p:pic>
        <p:nvPicPr>
          <p:cNvPr id="15" name="圖片 14">
            <a:extLst>
              <a:ext uri="{FF2B5EF4-FFF2-40B4-BE49-F238E27FC236}">
                <a16:creationId xmlns:a16="http://schemas.microsoft.com/office/drawing/2014/main" id="{51159EE8-E282-8F21-D99D-BAF15433BE9D}"/>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69312" y="1048515"/>
            <a:ext cx="4800216" cy="5601630"/>
          </a:xfrm>
          <a:prstGeom prst="rect">
            <a:avLst/>
          </a:prstGeom>
        </p:spPr>
      </p:pic>
      <p:pic>
        <p:nvPicPr>
          <p:cNvPr id="16" name="圖片 15">
            <a:extLst>
              <a:ext uri="{FF2B5EF4-FFF2-40B4-BE49-F238E27FC236}">
                <a16:creationId xmlns:a16="http://schemas.microsoft.com/office/drawing/2014/main" id="{7F244DE3-AB42-9A75-77E4-3840ADE9A78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829633" y="2504667"/>
            <a:ext cx="679574" cy="679574"/>
          </a:xfrm>
          <a:prstGeom prst="rect">
            <a:avLst/>
          </a:prstGeom>
        </p:spPr>
      </p:pic>
      <p:pic>
        <p:nvPicPr>
          <p:cNvPr id="17" name="圖片 16">
            <a:extLst>
              <a:ext uri="{FF2B5EF4-FFF2-40B4-BE49-F238E27FC236}">
                <a16:creationId xmlns:a16="http://schemas.microsoft.com/office/drawing/2014/main" id="{D0179EBB-85AE-575C-6A3C-93F076DFEBC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509207" y="4009847"/>
            <a:ext cx="604457" cy="604457"/>
          </a:xfrm>
          <a:prstGeom prst="rect">
            <a:avLst/>
          </a:prstGeom>
        </p:spPr>
      </p:pic>
      <p:pic>
        <p:nvPicPr>
          <p:cNvPr id="18" name="圖片 17">
            <a:extLst>
              <a:ext uri="{FF2B5EF4-FFF2-40B4-BE49-F238E27FC236}">
                <a16:creationId xmlns:a16="http://schemas.microsoft.com/office/drawing/2014/main" id="{28E37D9C-0418-0B11-B7B7-75B6BA79E01A}"/>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636654" y="1519435"/>
            <a:ext cx="1268831" cy="1268831"/>
          </a:xfrm>
          <a:prstGeom prst="rect">
            <a:avLst/>
          </a:prstGeom>
        </p:spPr>
      </p:pic>
      <p:pic>
        <p:nvPicPr>
          <p:cNvPr id="20" name="圖片 19">
            <a:extLst>
              <a:ext uri="{FF2B5EF4-FFF2-40B4-BE49-F238E27FC236}">
                <a16:creationId xmlns:a16="http://schemas.microsoft.com/office/drawing/2014/main" id="{D208ED43-81EA-9E08-B6FD-DAF443BE440F}"/>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811435" y="3460659"/>
            <a:ext cx="604457" cy="604457"/>
          </a:xfrm>
          <a:prstGeom prst="rect">
            <a:avLst/>
          </a:prstGeom>
        </p:spPr>
      </p:pic>
      <p:pic>
        <p:nvPicPr>
          <p:cNvPr id="21" name="圖片 20">
            <a:extLst>
              <a:ext uri="{FF2B5EF4-FFF2-40B4-BE49-F238E27FC236}">
                <a16:creationId xmlns:a16="http://schemas.microsoft.com/office/drawing/2014/main" id="{96877C72-49D2-546A-0567-D632FC0D4EE6}"/>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830821" y="5903654"/>
            <a:ext cx="604457" cy="604457"/>
          </a:xfrm>
          <a:prstGeom prst="rect">
            <a:avLst/>
          </a:prstGeom>
        </p:spPr>
      </p:pic>
      <p:pic>
        <p:nvPicPr>
          <p:cNvPr id="22" name="圖片 21">
            <a:extLst>
              <a:ext uri="{FF2B5EF4-FFF2-40B4-BE49-F238E27FC236}">
                <a16:creationId xmlns:a16="http://schemas.microsoft.com/office/drawing/2014/main" id="{65E701F9-0C77-5581-A4B6-CFE07A6E2B56}"/>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602712" y="1549393"/>
            <a:ext cx="604457" cy="604457"/>
          </a:xfrm>
          <a:prstGeom prst="rect">
            <a:avLst/>
          </a:prstGeom>
        </p:spPr>
      </p:pic>
      <p:pic>
        <p:nvPicPr>
          <p:cNvPr id="23" name="圖片 22">
            <a:extLst>
              <a:ext uri="{FF2B5EF4-FFF2-40B4-BE49-F238E27FC236}">
                <a16:creationId xmlns:a16="http://schemas.microsoft.com/office/drawing/2014/main" id="{F0EB4729-53D5-CFE9-8E1D-7B3CE688EFC1}"/>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8611651" y="4065116"/>
            <a:ext cx="3477285" cy="2318191"/>
          </a:xfrm>
          <a:prstGeom prst="rect">
            <a:avLst/>
          </a:prstGeom>
          <a:solidFill>
            <a:srgbClr val="FFFFFF">
              <a:shade val="85000"/>
            </a:srgbClr>
          </a:solidFill>
          <a:ln w="762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079599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B542BA5-E2D1-89EB-D361-810D1A507636}"/>
              </a:ext>
            </a:extLst>
          </p:cNvPr>
          <p:cNvSpPr>
            <a:spLocks noGrp="1"/>
          </p:cNvSpPr>
          <p:nvPr>
            <p:ph type="title"/>
          </p:nvPr>
        </p:nvSpPr>
        <p:spPr/>
        <p:txBody>
          <a:bodyPr/>
          <a:lstStyle/>
          <a:p>
            <a:pPr algn="ctr"/>
            <a:r>
              <a:rPr lang="en-US" altLang="zh-TW" dirty="0"/>
              <a:t>Proceeding Office</a:t>
            </a:r>
            <a:endParaRPr lang="zh-TW" altLang="en-US" dirty="0"/>
          </a:p>
        </p:txBody>
      </p:sp>
      <p:pic>
        <p:nvPicPr>
          <p:cNvPr id="5" name="圖片 4">
            <a:extLst>
              <a:ext uri="{FF2B5EF4-FFF2-40B4-BE49-F238E27FC236}">
                <a16:creationId xmlns:a16="http://schemas.microsoft.com/office/drawing/2014/main" id="{32EFCA09-9A6C-85FC-2D16-24C375AA708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03530" y="1935126"/>
            <a:ext cx="4424831" cy="3319372"/>
          </a:xfrm>
          <a:prstGeom prst="rect">
            <a:avLst/>
          </a:prstGeom>
        </p:spPr>
      </p:pic>
      <p:sp>
        <p:nvSpPr>
          <p:cNvPr id="13" name="TextBox 36">
            <a:extLst>
              <a:ext uri="{FF2B5EF4-FFF2-40B4-BE49-F238E27FC236}">
                <a16:creationId xmlns:a16="http://schemas.microsoft.com/office/drawing/2014/main" id="{576E86CC-6948-6AE7-3EFF-5602DA482A70}"/>
              </a:ext>
            </a:extLst>
          </p:cNvPr>
          <p:cNvSpPr txBox="1"/>
          <p:nvPr/>
        </p:nvSpPr>
        <p:spPr>
          <a:xfrm flipH="1">
            <a:off x="6266065" y="1827053"/>
            <a:ext cx="3612583" cy="892552"/>
          </a:xfrm>
          <a:prstGeom prst="rect">
            <a:avLst/>
          </a:prstGeom>
          <a:noFill/>
        </p:spPr>
        <p:txBody>
          <a:bodyPr wrap="square" rtlCol="0">
            <a:spAutoFit/>
          </a:bodyPr>
          <a:lstStyle/>
          <a:p>
            <a:pPr algn="r"/>
            <a:r>
              <a:rPr lang="en-US" altLang="zh-TW" sz="3200" b="1" dirty="0">
                <a:solidFill>
                  <a:srgbClr val="0000FF"/>
                </a:solidFill>
                <a:latin typeface="jf open 粉圓 1.1" panose="020F0500000000000000" pitchFamily="34" charset="-120"/>
                <a:ea typeface="jf open 粉圓 1.1" panose="020F0500000000000000" pitchFamily="34" charset="-120"/>
              </a:rPr>
              <a:t>Exhibition Hall</a:t>
            </a:r>
          </a:p>
          <a:p>
            <a:pPr algn="r"/>
            <a:r>
              <a:rPr lang="en-IN" sz="2000" b="1" dirty="0">
                <a:latin typeface="jf open 粉圓 1.1" panose="020F0500000000000000" pitchFamily="34" charset="-120"/>
                <a:ea typeface="jf open 粉圓 1.1" panose="020F0500000000000000" pitchFamily="34" charset="-120"/>
              </a:rPr>
              <a:t>Taipei </a:t>
            </a:r>
            <a:r>
              <a:rPr lang="en-US" altLang="zh-TW" sz="2000" b="1" dirty="0">
                <a:latin typeface="jf open 粉圓 1.1" panose="020F0500000000000000" pitchFamily="34" charset="-120"/>
                <a:ea typeface="jf open 粉圓 1.1" panose="020F0500000000000000" pitchFamily="34" charset="-120"/>
              </a:rPr>
              <a:t>World Trade Center</a:t>
            </a:r>
            <a:endParaRPr lang="en-IN" sz="2000" b="1" dirty="0">
              <a:latin typeface="jf open 粉圓 1.1" panose="020F0500000000000000" pitchFamily="34" charset="-120"/>
              <a:ea typeface="jf open 粉圓 1.1" panose="020F0500000000000000" pitchFamily="34" charset="-120"/>
            </a:endParaRPr>
          </a:p>
        </p:txBody>
      </p:sp>
      <p:sp>
        <p:nvSpPr>
          <p:cNvPr id="14" name="TextBox 36">
            <a:extLst>
              <a:ext uri="{FF2B5EF4-FFF2-40B4-BE49-F238E27FC236}">
                <a16:creationId xmlns:a16="http://schemas.microsoft.com/office/drawing/2014/main" id="{2ADEAC5A-5258-D9B1-E7DD-08E906B390AF}"/>
              </a:ext>
            </a:extLst>
          </p:cNvPr>
          <p:cNvSpPr txBox="1"/>
          <p:nvPr/>
        </p:nvSpPr>
        <p:spPr>
          <a:xfrm flipH="1">
            <a:off x="1356486" y="5254498"/>
            <a:ext cx="4118917" cy="1077218"/>
          </a:xfrm>
          <a:prstGeom prst="rect">
            <a:avLst/>
          </a:prstGeom>
          <a:noFill/>
        </p:spPr>
        <p:txBody>
          <a:bodyPr wrap="square" rtlCol="0">
            <a:spAutoFit/>
          </a:bodyPr>
          <a:lstStyle/>
          <a:p>
            <a:pPr algn="ctr"/>
            <a:r>
              <a:rPr lang="en-US" altLang="zh-TW" sz="3200" b="1" dirty="0">
                <a:solidFill>
                  <a:srgbClr val="0000FF"/>
                </a:solidFill>
                <a:latin typeface="jf open 粉圓 1.1" panose="020F0500000000000000" pitchFamily="34" charset="-120"/>
                <a:ea typeface="jf open 粉圓 1.1" panose="020F0500000000000000" pitchFamily="34" charset="-120"/>
              </a:rPr>
              <a:t>Opening Hours</a:t>
            </a:r>
          </a:p>
          <a:p>
            <a:pPr algn="ctr"/>
            <a:r>
              <a:rPr lang="en-US" sz="3200" b="1" dirty="0">
                <a:latin typeface="jf open 粉圓 1.1" panose="020F0500000000000000" pitchFamily="34" charset="-120"/>
                <a:ea typeface="jf open 粉圓 1.1" panose="020F0500000000000000" pitchFamily="34" charset="-120"/>
              </a:rPr>
              <a:t>08:15-17:00</a:t>
            </a:r>
            <a:endParaRPr lang="en-IN" sz="3200" b="1" dirty="0">
              <a:latin typeface="jf open 粉圓 1.1" panose="020F0500000000000000" pitchFamily="34" charset="-120"/>
              <a:ea typeface="jf open 粉圓 1.1" panose="020F0500000000000000" pitchFamily="34" charset="-120"/>
            </a:endParaRPr>
          </a:p>
        </p:txBody>
      </p:sp>
      <p:pic>
        <p:nvPicPr>
          <p:cNvPr id="7" name="圖片 6">
            <a:extLst>
              <a:ext uri="{FF2B5EF4-FFF2-40B4-BE49-F238E27FC236}">
                <a16:creationId xmlns:a16="http://schemas.microsoft.com/office/drawing/2014/main" id="{D8E90833-3736-472A-E9D5-742CED31EC5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66065" y="2719605"/>
            <a:ext cx="5251887" cy="3347944"/>
          </a:xfrm>
          <a:prstGeom prst="rect">
            <a:avLst/>
          </a:prstGeom>
        </p:spPr>
      </p:pic>
    </p:spTree>
    <p:extLst>
      <p:ext uri="{BB962C8B-B14F-4D97-AF65-F5344CB8AC3E}">
        <p14:creationId xmlns:p14="http://schemas.microsoft.com/office/powerpoint/2010/main" val="925751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a:extLst>
              <a:ext uri="{FF2B5EF4-FFF2-40B4-BE49-F238E27FC236}">
                <a16:creationId xmlns:a16="http://schemas.microsoft.com/office/drawing/2014/main" id="{116AE996-210B-F270-92B8-D9979481D434}"/>
              </a:ext>
            </a:extLst>
          </p:cNvPr>
          <p:cNvSpPr>
            <a:spLocks noGrp="1"/>
          </p:cNvSpPr>
          <p:nvPr>
            <p:ph type="title"/>
          </p:nvPr>
        </p:nvSpPr>
        <p:spPr>
          <a:xfrm>
            <a:off x="2477549" y="147895"/>
            <a:ext cx="8570752" cy="946364"/>
          </a:xfrm>
        </p:spPr>
        <p:txBody>
          <a:bodyPr/>
          <a:lstStyle/>
          <a:p>
            <a:r>
              <a:rPr lang="en-US" altLang="zh-TW" dirty="0"/>
              <a:t>Satellite Meetings</a:t>
            </a:r>
            <a:endParaRPr lang="zh-TW" altLang="en-US" dirty="0"/>
          </a:p>
        </p:txBody>
      </p:sp>
      <p:sp>
        <p:nvSpPr>
          <p:cNvPr id="8" name="內容版面配置區 7">
            <a:extLst>
              <a:ext uri="{FF2B5EF4-FFF2-40B4-BE49-F238E27FC236}">
                <a16:creationId xmlns:a16="http://schemas.microsoft.com/office/drawing/2014/main" id="{FBC59DA0-760A-7A0F-47BE-24CADF608B5F}"/>
              </a:ext>
            </a:extLst>
          </p:cNvPr>
          <p:cNvSpPr>
            <a:spLocks noGrp="1"/>
          </p:cNvSpPr>
          <p:nvPr>
            <p:ph idx="1"/>
          </p:nvPr>
        </p:nvSpPr>
        <p:spPr/>
        <p:txBody>
          <a:bodyPr/>
          <a:lstStyle/>
          <a:p>
            <a:endParaRPr lang="zh-TW" altLang="en-US"/>
          </a:p>
        </p:txBody>
      </p:sp>
      <p:graphicFrame>
        <p:nvGraphicFramePr>
          <p:cNvPr id="4" name="表格 3">
            <a:extLst>
              <a:ext uri="{FF2B5EF4-FFF2-40B4-BE49-F238E27FC236}">
                <a16:creationId xmlns:a16="http://schemas.microsoft.com/office/drawing/2014/main" id="{70247EF4-5FBD-812D-2DA2-13382960CBC4}"/>
              </a:ext>
            </a:extLst>
          </p:cNvPr>
          <p:cNvGraphicFramePr>
            <a:graphicFrameLocks noGrp="1"/>
          </p:cNvGraphicFramePr>
          <p:nvPr/>
        </p:nvGraphicFramePr>
        <p:xfrm>
          <a:off x="832246" y="1219200"/>
          <a:ext cx="10843492" cy="5389305"/>
        </p:xfrm>
        <a:graphic>
          <a:graphicData uri="http://schemas.openxmlformats.org/drawingml/2006/table">
            <a:tbl>
              <a:tblPr firstRow="1" bandRow="1">
                <a:tableStyleId>{073A0DAA-6AF3-43AB-8588-CEC1D06C72B9}</a:tableStyleId>
              </a:tblPr>
              <a:tblGrid>
                <a:gridCol w="1583013">
                  <a:extLst>
                    <a:ext uri="{9D8B030D-6E8A-4147-A177-3AD203B41FA5}">
                      <a16:colId xmlns:a16="http://schemas.microsoft.com/office/drawing/2014/main" val="3637426880"/>
                    </a:ext>
                  </a:extLst>
                </a:gridCol>
                <a:gridCol w="1460271">
                  <a:extLst>
                    <a:ext uri="{9D8B030D-6E8A-4147-A177-3AD203B41FA5}">
                      <a16:colId xmlns:a16="http://schemas.microsoft.com/office/drawing/2014/main" val="671146726"/>
                    </a:ext>
                  </a:extLst>
                </a:gridCol>
                <a:gridCol w="4522158">
                  <a:extLst>
                    <a:ext uri="{9D8B030D-6E8A-4147-A177-3AD203B41FA5}">
                      <a16:colId xmlns:a16="http://schemas.microsoft.com/office/drawing/2014/main" val="3229262911"/>
                    </a:ext>
                  </a:extLst>
                </a:gridCol>
                <a:gridCol w="1324536">
                  <a:extLst>
                    <a:ext uri="{9D8B030D-6E8A-4147-A177-3AD203B41FA5}">
                      <a16:colId xmlns:a16="http://schemas.microsoft.com/office/drawing/2014/main" val="1576932391"/>
                    </a:ext>
                  </a:extLst>
                </a:gridCol>
                <a:gridCol w="1953514">
                  <a:extLst>
                    <a:ext uri="{9D8B030D-6E8A-4147-A177-3AD203B41FA5}">
                      <a16:colId xmlns:a16="http://schemas.microsoft.com/office/drawing/2014/main" val="3546421241"/>
                    </a:ext>
                  </a:extLst>
                </a:gridCol>
              </a:tblGrid>
              <a:tr h="475917">
                <a:tc>
                  <a:txBody>
                    <a:bodyPr/>
                    <a:lstStyle/>
                    <a:p>
                      <a:pPr algn="ctr">
                        <a:lnSpc>
                          <a:spcPts val="2160"/>
                        </a:lnSpc>
                        <a:buNone/>
                      </a:pPr>
                      <a:r>
                        <a:rPr lang="fr-FR" sz="1400" b="1" kern="100" dirty="0">
                          <a:effectLst/>
                          <a:latin typeface="Arial" panose="020B0604020202020204" pitchFamily="34" charset="0"/>
                          <a:ea typeface="微軟正黑體" panose="020B0604030504040204" pitchFamily="34" charset="-120"/>
                          <a:cs typeface="Arial" panose="020B0604020202020204" pitchFamily="34" charset="0"/>
                        </a:rPr>
                        <a:t>Date</a:t>
                      </a:r>
                      <a:endParaRPr lang="zh-TW" sz="1400" b="1"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gn="ctr">
                        <a:lnSpc>
                          <a:spcPts val="2160"/>
                        </a:lnSpc>
                        <a:buNone/>
                      </a:pPr>
                      <a:r>
                        <a:rPr lang="fr-FR" sz="1400" b="1" kern="100" dirty="0">
                          <a:effectLst/>
                          <a:latin typeface="Arial" panose="020B0604020202020204" pitchFamily="34" charset="0"/>
                          <a:ea typeface="微軟正黑體" panose="020B0604030504040204" pitchFamily="34" charset="-120"/>
                          <a:cs typeface="Arial" panose="020B0604020202020204" pitchFamily="34" charset="0"/>
                        </a:rPr>
                        <a:t>Time</a:t>
                      </a:r>
                      <a:endParaRPr lang="zh-TW" sz="1400" b="1"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gn="ctr">
                        <a:lnSpc>
                          <a:spcPts val="2160"/>
                        </a:lnSpc>
                        <a:buNone/>
                      </a:pPr>
                      <a:r>
                        <a:rPr lang="fr-FR" sz="1400" b="1" kern="100" dirty="0">
                          <a:effectLst/>
                          <a:latin typeface="Arial" panose="020B0604020202020204" pitchFamily="34" charset="0"/>
                          <a:ea typeface="微軟正黑體" panose="020B0604030504040204" pitchFamily="34" charset="-120"/>
                          <a:cs typeface="Arial" panose="020B0604020202020204" pitchFamily="34" charset="0"/>
                        </a:rPr>
                        <a:t>Meeting Name</a:t>
                      </a:r>
                      <a:endParaRPr lang="zh-TW" sz="1400" b="1"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gn="ctr">
                        <a:lnSpc>
                          <a:spcPts val="2160"/>
                        </a:lnSpc>
                        <a:buNone/>
                      </a:pPr>
                      <a:r>
                        <a:rPr lang="fr-FR" sz="1400" b="1" kern="100" dirty="0">
                          <a:effectLst/>
                          <a:latin typeface="Arial" panose="020B0604020202020204" pitchFamily="34" charset="0"/>
                          <a:ea typeface="微軟正黑體" panose="020B0604030504040204" pitchFamily="34" charset="-120"/>
                          <a:cs typeface="Arial" panose="020B0604020202020204" pitchFamily="34" charset="0"/>
                        </a:rPr>
                        <a:t>Open/Closed</a:t>
                      </a:r>
                      <a:endParaRPr lang="zh-TW" sz="1400" b="1"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gn="ctr">
                        <a:lnSpc>
                          <a:spcPts val="2160"/>
                        </a:lnSpc>
                        <a:buNone/>
                      </a:pPr>
                      <a:r>
                        <a:rPr lang="fr-FR" sz="1400" b="1" kern="100" dirty="0">
                          <a:effectLst/>
                          <a:latin typeface="Arial" panose="020B0604020202020204" pitchFamily="34" charset="0"/>
                          <a:ea typeface="微軟正黑體" panose="020B0604030504040204" pitchFamily="34" charset="-120"/>
                          <a:cs typeface="Arial" panose="020B0604020202020204" pitchFamily="34" charset="0"/>
                        </a:rPr>
                        <a:t>Room</a:t>
                      </a:r>
                      <a:endParaRPr lang="zh-TW" sz="1400" b="1"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2483664304"/>
                  </a:ext>
                </a:extLst>
              </a:tr>
              <a:tr h="409449">
                <a:tc>
                  <a:txBody>
                    <a:bodyPr/>
                    <a:lstStyle/>
                    <a:p>
                      <a:pPr algn="ct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Saturday, 31 May</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08:30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17:00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rowSpan="2">
                  <a:txBody>
                    <a:bodyPr/>
                    <a:lstStyle/>
                    <a:p>
                      <a:pPr>
                        <a:lnSpc>
                          <a:spcPts val="2160"/>
                        </a:lnSpc>
                        <a:buNone/>
                      </a:pPr>
                      <a:r>
                        <a:rPr lang="en-US" sz="1400" b="0" u="sng" kern="100" dirty="0">
                          <a:effectLst/>
                          <a:latin typeface="Arial" panose="020B0604020202020204" pitchFamily="34" charset="0"/>
                          <a:ea typeface="微軟正黑體" panose="020B0604030504040204" pitchFamily="34" charset="-120"/>
                          <a:cs typeface="Arial" panose="020B0604020202020204" pitchFamily="34" charset="0"/>
                        </a:rPr>
                        <a:t>Insertion Devices for Future Light Sources Workshop (ID25)</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rowSpan="2">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By Registration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rowSpan="2">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TWTC </a:t>
                      </a: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2F, Room A+</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3425805492"/>
                  </a:ext>
                </a:extLst>
              </a:tr>
              <a:tr h="409449">
                <a:tc>
                  <a:txBody>
                    <a:bodyPr/>
                    <a:lstStyle/>
                    <a:p>
                      <a:pPr algn="ct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Sunday, 1 June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08:30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12:30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4186443519"/>
                  </a:ext>
                </a:extLst>
              </a:tr>
              <a:tr h="409449">
                <a:tc rowSpan="6">
                  <a:txBody>
                    <a:bodyPr/>
                    <a:lstStyle/>
                    <a:p>
                      <a:pPr algn="ct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Tuesday,</a:t>
                      </a:r>
                      <a:br>
                        <a:rPr lang="fr-FR" sz="1400" b="0" kern="100" dirty="0">
                          <a:effectLst/>
                          <a:latin typeface="Arial" panose="020B0604020202020204" pitchFamily="34" charset="0"/>
                          <a:ea typeface="微軟正黑體" panose="020B0604030504040204" pitchFamily="34" charset="-120"/>
                          <a:cs typeface="Arial" panose="020B0604020202020204" pitchFamily="34" charset="0"/>
                        </a:rPr>
                      </a:b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3 </a:t>
                      </a: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June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08:30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10:30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APS/PRAB Authors’ Tutorial</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OPEN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TICC 3F, South Lounge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3807262382"/>
                  </a:ext>
                </a:extLst>
              </a:tr>
              <a:tr h="409449">
                <a:tc vMerge="1">
                  <a:txBody>
                    <a:bodyPr/>
                    <a:lstStyle/>
                    <a:p>
                      <a:endParaRPr lang="zh-TW" altLang="en-US"/>
                    </a:p>
                  </a:txBody>
                  <a:tcP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12:30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14:00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IPAC Coordination Committee Meeting and Lunch</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By Invitation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TICC 1F, Room 106</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933617899"/>
                  </a:ext>
                </a:extLst>
              </a:tr>
              <a:tr h="409449">
                <a:tc vMerge="1">
                  <a:txBody>
                    <a:bodyPr/>
                    <a:lstStyle/>
                    <a:p>
                      <a:endParaRPr lang="zh-TW" altLang="en-US"/>
                    </a:p>
                  </a:txBody>
                  <a:tcPr/>
                </a:tc>
                <a:tc>
                  <a:txBody>
                    <a:bodyPr/>
                    <a:lstStyle/>
                    <a:p>
                      <a:pPr>
                        <a:lnSpc>
                          <a:spcPts val="2160"/>
                        </a:lnSpc>
                        <a:buNone/>
                      </a:pPr>
                      <a:r>
                        <a:rPr lang="en-US" altLang="zh-TW" sz="1400" b="0" kern="100" dirty="0">
                          <a:effectLst/>
                          <a:latin typeface="Arial" panose="020B0604020202020204" pitchFamily="34" charset="0"/>
                          <a:ea typeface="微軟正黑體" panose="020B0604030504040204" pitchFamily="34" charset="-120"/>
                          <a:cs typeface="Arial" panose="020B0604020202020204" pitchFamily="34" charset="0"/>
                        </a:rPr>
                        <a:t>14:00</a:t>
                      </a:r>
                      <a:r>
                        <a:rPr lang="en-US" altLang="zh-TW" sz="1400" b="0" dirty="0">
                          <a:latin typeface="Arial" panose="020B0604020202020204" pitchFamily="34" charset="0"/>
                          <a:cs typeface="Arial" panose="020B0604020202020204" pitchFamily="34" charset="0"/>
                        </a:rPr>
                        <a:t>–</a:t>
                      </a:r>
                      <a:r>
                        <a:rPr lang="en-US" altLang="zh-TW" sz="1400" b="0" kern="100" dirty="0">
                          <a:effectLst/>
                          <a:latin typeface="Arial" panose="020B0604020202020204" pitchFamily="34" charset="0"/>
                          <a:ea typeface="微軟正黑體" panose="020B0604030504040204" pitchFamily="34" charset="-120"/>
                          <a:cs typeface="Arial" panose="020B0604020202020204" pitchFamily="34" charset="0"/>
                        </a:rPr>
                        <a:t>16:00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altLang="zh-TW" sz="1400" b="0" kern="100" dirty="0">
                          <a:effectLst/>
                          <a:latin typeface="Arial" panose="020B0604020202020204" pitchFamily="34" charset="0"/>
                          <a:ea typeface="微軟正黑體" panose="020B0604030504040204" pitchFamily="34" charset="-120"/>
                          <a:cs typeface="Arial" panose="020B0604020202020204" pitchFamily="34" charset="0"/>
                        </a:rPr>
                        <a:t>ACFA</a:t>
                      </a:r>
                      <a:r>
                        <a:rPr lang="zh-TW" altLang="en-US" sz="1400" b="0" kern="100" dirty="0">
                          <a:effectLst/>
                          <a:latin typeface="Arial" panose="020B0604020202020204" pitchFamily="34" charset="0"/>
                          <a:ea typeface="微軟正黑體" panose="020B0604030504040204" pitchFamily="34" charset="-120"/>
                          <a:cs typeface="Arial" panose="020B0604020202020204" pitchFamily="34" charset="0"/>
                        </a:rPr>
                        <a:t> </a:t>
                      </a:r>
                      <a:r>
                        <a:rPr lang="en-US" altLang="zh-TW" sz="1400" b="0" kern="100" dirty="0">
                          <a:effectLst/>
                          <a:latin typeface="Arial" panose="020B0604020202020204" pitchFamily="34" charset="0"/>
                          <a:ea typeface="微軟正黑體" panose="020B0604030504040204" pitchFamily="34" charset="-120"/>
                          <a:cs typeface="Arial" panose="020B0604020202020204" pitchFamily="34" charset="0"/>
                        </a:rPr>
                        <a:t>Meeting</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marL="0" marR="0" lvl="0" indent="0" algn="l" defTabSz="914400" rtl="0" eaLnBrk="1" fontAlgn="auto" latinLnBrk="0" hangingPunct="1">
                        <a:lnSpc>
                          <a:spcPts val="2160"/>
                        </a:lnSpc>
                        <a:spcBef>
                          <a:spcPts val="0"/>
                        </a:spcBef>
                        <a:spcAft>
                          <a:spcPts val="0"/>
                        </a:spcAft>
                        <a:buClrTx/>
                        <a:buSzTx/>
                        <a:buFontTx/>
                        <a:buNone/>
                        <a:tabLst/>
                        <a:defRPr/>
                      </a:pPr>
                      <a:r>
                        <a:rPr lang="fr-FR" altLang="zh-TW" sz="1400" b="0" kern="100" dirty="0">
                          <a:effectLst/>
                          <a:latin typeface="Arial" panose="020B0604020202020204" pitchFamily="34" charset="0"/>
                          <a:ea typeface="微軟正黑體" panose="020B0604030504040204" pitchFamily="34" charset="-120"/>
                          <a:cs typeface="Arial" panose="020B0604020202020204" pitchFamily="34" charset="0"/>
                        </a:rPr>
                        <a:t>By Invitation</a:t>
                      </a:r>
                      <a:endParaRPr lang="zh-TW" alt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marL="0" marR="0" lvl="0" indent="0" algn="l" defTabSz="914400" rtl="0" eaLnBrk="1" fontAlgn="auto" latinLnBrk="0" hangingPunct="1">
                        <a:lnSpc>
                          <a:spcPts val="2160"/>
                        </a:lnSpc>
                        <a:spcBef>
                          <a:spcPts val="0"/>
                        </a:spcBef>
                        <a:spcAft>
                          <a:spcPts val="0"/>
                        </a:spcAft>
                        <a:buClrTx/>
                        <a:buSzTx/>
                        <a:buFontTx/>
                        <a:buNone/>
                        <a:tabLst/>
                        <a:defRPr/>
                      </a:pPr>
                      <a:r>
                        <a:rPr lang="en-US" altLang="zh-TW" sz="1400" b="0" kern="100" dirty="0">
                          <a:effectLst/>
                          <a:latin typeface="Arial" panose="020B0604020202020204" pitchFamily="34" charset="0"/>
                          <a:ea typeface="微軟正黑體" panose="020B0604030504040204" pitchFamily="34" charset="-120"/>
                          <a:cs typeface="Arial" panose="020B0604020202020204" pitchFamily="34" charset="0"/>
                        </a:rPr>
                        <a:t>TICC 1F, Room 106</a:t>
                      </a:r>
                      <a:endParaRPr lang="zh-TW" alt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2798101455"/>
                  </a:ext>
                </a:extLst>
              </a:tr>
              <a:tr h="409449">
                <a:tc vMerge="1">
                  <a:txBody>
                    <a:bodyPr/>
                    <a:lstStyle/>
                    <a:p>
                      <a:endParaRPr lang="zh-TW" altLang="en-US"/>
                    </a:p>
                  </a:txBody>
                  <a:tcPr/>
                </a:tc>
                <a:tc rowSpan="2">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17:50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20:30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“Meet the APS/PRAB Editors" Reception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OPEN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TICC 1F </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741287601"/>
                  </a:ext>
                </a:extLst>
              </a:tr>
              <a:tr h="409449">
                <a:tc vMerge="1">
                  <a:txBody>
                    <a:bodyPr/>
                    <a:lstStyle/>
                    <a:p>
                      <a:endParaRPr lang="zh-TW" altLang="en-US"/>
                    </a:p>
                  </a:txBody>
                  <a:tcPr/>
                </a:tc>
                <a:tc vMerge="1">
                  <a:txBody>
                    <a:bodyPr/>
                    <a:lstStyle/>
                    <a:p>
                      <a:endParaRPr lang="zh-TW" altLang="en-US"/>
                    </a:p>
                  </a:txBody>
                  <a:tcP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Productive Research Environments Reception </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OPEN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TICC 1F, Room 102</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2574544040"/>
                  </a:ext>
                </a:extLst>
              </a:tr>
              <a:tr h="409449">
                <a:tc vMerge="1">
                  <a:txBody>
                    <a:bodyPr/>
                    <a:lstStyle/>
                    <a:p>
                      <a:endParaRPr lang="zh-TW" altLang="en-US"/>
                    </a:p>
                  </a:txBody>
                  <a:tcP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18:00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20:00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IPAC’26 Exhibitor Reception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By Invitation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TICC 4F, </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VIP Room</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4072936368"/>
                  </a:ext>
                </a:extLst>
              </a:tr>
              <a:tr h="409449">
                <a:tc rowSpan="3">
                  <a:txBody>
                    <a:bodyPr/>
                    <a:lstStyle/>
                    <a:p>
                      <a:pPr algn="ct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Wednesday, </a:t>
                      </a:r>
                      <a:br>
                        <a:rPr lang="fr-FR" sz="1400" b="0" kern="100" dirty="0">
                          <a:effectLst/>
                          <a:latin typeface="Arial" panose="020B0604020202020204" pitchFamily="34" charset="0"/>
                          <a:ea typeface="微軟正黑體" panose="020B0604030504040204" pitchFamily="34" charset="-120"/>
                          <a:cs typeface="Arial" panose="020B0604020202020204" pitchFamily="34" charset="0"/>
                        </a:rPr>
                      </a:b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4 </a:t>
                      </a: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June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12:30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14:00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JACoW Stakeholders Meeting</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By Invitation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TWTC 2F, Room A+</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137462717"/>
                  </a:ext>
                </a:extLst>
              </a:tr>
              <a:tr h="409449">
                <a:tc vMerge="1">
                  <a:txBody>
                    <a:bodyPr/>
                    <a:lstStyle/>
                    <a:p>
                      <a:endParaRPr lang="zh-TW" altLang="en-US"/>
                    </a:p>
                  </a:txBody>
                  <a:tcP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18:00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20:30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Electron Ion Collider (EIC) Accelerator Collaboration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OPEN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TICC 1F, Room 102</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2130127796"/>
                  </a:ext>
                </a:extLst>
              </a:tr>
              <a:tr h="409449">
                <a:tc vMerge="1">
                  <a:txBody>
                    <a:bodyPr/>
                    <a:lstStyle/>
                    <a:p>
                      <a:endParaRPr lang="zh-TW" altLang="en-US"/>
                    </a:p>
                  </a:txBody>
                  <a:tcP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18:00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20:30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IPAC25 Organizing Committee Dinner</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By Invitation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Grand Hyatt Hotel, 1F </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1836655916"/>
                  </a:ext>
                </a:extLst>
              </a:tr>
              <a:tr h="409449">
                <a:tc>
                  <a:txBody>
                    <a:bodyPr/>
                    <a:lstStyle/>
                    <a:p>
                      <a:pPr algn="ct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Friday, 6 June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13:30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17:00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IPAC’26 Scientific Programming Committee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buNone/>
                      </a:pPr>
                      <a:r>
                        <a:rPr lang="fr-FR" sz="1400" b="0" kern="0" dirty="0">
                          <a:effectLst/>
                          <a:latin typeface="Arial" panose="020B0604020202020204" pitchFamily="34" charset="0"/>
                          <a:ea typeface="微軟正黑體" panose="020B0604030504040204" pitchFamily="34" charset="-120"/>
                          <a:cs typeface="Arial" panose="020B0604020202020204" pitchFamily="34" charset="0"/>
                        </a:rPr>
                        <a:t>By Inv</a:t>
                      </a:r>
                      <a:r>
                        <a:rPr lang="fr-FR" sz="1400" b="0" kern="1200" dirty="0">
                          <a:effectLst/>
                          <a:latin typeface="Arial" panose="020B0604020202020204" pitchFamily="34" charset="0"/>
                          <a:ea typeface="微軟正黑體" panose="020B0604030504040204" pitchFamily="34" charset="-120"/>
                          <a:cs typeface="Arial" panose="020B0604020202020204" pitchFamily="34" charset="0"/>
                        </a:rPr>
                        <a:t>itation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buNone/>
                      </a:pPr>
                      <a:r>
                        <a:rPr lang="fr-FR" sz="1400" b="0" kern="1200" dirty="0">
                          <a:effectLst/>
                          <a:latin typeface="Arial" panose="020B0604020202020204" pitchFamily="34" charset="0"/>
                          <a:ea typeface="微軟正黑體" panose="020B0604030504040204" pitchFamily="34" charset="-120"/>
                          <a:cs typeface="Arial" panose="020B0604020202020204" pitchFamily="34" charset="0"/>
                        </a:rPr>
                        <a:t>TWTC 2F, Room A+</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4076574888"/>
                  </a:ext>
                </a:extLst>
              </a:tr>
            </a:tbl>
          </a:graphicData>
        </a:graphic>
      </p:graphicFrame>
    </p:spTree>
    <p:extLst>
      <p:ext uri="{BB962C8B-B14F-4D97-AF65-F5344CB8AC3E}">
        <p14:creationId xmlns:p14="http://schemas.microsoft.com/office/powerpoint/2010/main" val="1282824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派對背景圖库，海量高清背景圖片免費下載- Pngtree">
            <a:extLst>
              <a:ext uri="{FF2B5EF4-FFF2-40B4-BE49-F238E27FC236}">
                <a16:creationId xmlns:a16="http://schemas.microsoft.com/office/drawing/2014/main" id="{FD87E337-C9F0-A1FD-0E4C-F9586B8539FF}"/>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0" y="-23382"/>
            <a:ext cx="6945406" cy="1306909"/>
          </a:xfrm>
          <a:prstGeom prst="rect">
            <a:avLst/>
          </a:prstGeom>
          <a:noFill/>
          <a:extLst>
            <a:ext uri="{909E8E84-426E-40DD-AFC4-6F175D3DCCD1}">
              <a14:hiddenFill xmlns:a14="http://schemas.microsoft.com/office/drawing/2010/main">
                <a:solidFill>
                  <a:srgbClr val="FFFFFF"/>
                </a:solidFill>
              </a14:hiddenFill>
            </a:ext>
          </a:extLst>
        </p:spPr>
      </p:pic>
      <p:sp>
        <p:nvSpPr>
          <p:cNvPr id="2" name="標題 1">
            <a:extLst>
              <a:ext uri="{FF2B5EF4-FFF2-40B4-BE49-F238E27FC236}">
                <a16:creationId xmlns:a16="http://schemas.microsoft.com/office/drawing/2014/main" id="{57199838-E6BB-EFCB-93F2-FEF75995B44C}"/>
              </a:ext>
            </a:extLst>
          </p:cNvPr>
          <p:cNvSpPr>
            <a:spLocks noGrp="1"/>
          </p:cNvSpPr>
          <p:nvPr>
            <p:ph type="title"/>
          </p:nvPr>
        </p:nvSpPr>
        <p:spPr/>
        <p:txBody>
          <a:bodyPr/>
          <a:lstStyle/>
          <a:p>
            <a:r>
              <a:rPr lang="en-US" altLang="zh-TW" dirty="0"/>
              <a:t>Social Programs</a:t>
            </a:r>
            <a:endParaRPr lang="zh-TW" altLang="en-US" dirty="0"/>
          </a:p>
        </p:txBody>
      </p:sp>
      <p:graphicFrame>
        <p:nvGraphicFramePr>
          <p:cNvPr id="4" name="表格 3">
            <a:extLst>
              <a:ext uri="{FF2B5EF4-FFF2-40B4-BE49-F238E27FC236}">
                <a16:creationId xmlns:a16="http://schemas.microsoft.com/office/drawing/2014/main" id="{8539605B-E3BD-19DC-A695-E5EC0F29C9F5}"/>
              </a:ext>
            </a:extLst>
          </p:cNvPr>
          <p:cNvGraphicFramePr>
            <a:graphicFrameLocks noGrp="1"/>
          </p:cNvGraphicFramePr>
          <p:nvPr/>
        </p:nvGraphicFramePr>
        <p:xfrm>
          <a:off x="619561" y="1514438"/>
          <a:ext cx="11065932" cy="4874522"/>
        </p:xfrm>
        <a:graphic>
          <a:graphicData uri="http://schemas.openxmlformats.org/drawingml/2006/table">
            <a:tbl>
              <a:tblPr>
                <a:tableStyleId>{616DA210-FB5B-4158-B5E0-FEB733F419BA}</a:tableStyleId>
              </a:tblPr>
              <a:tblGrid>
                <a:gridCol w="2287468">
                  <a:extLst>
                    <a:ext uri="{9D8B030D-6E8A-4147-A177-3AD203B41FA5}">
                      <a16:colId xmlns:a16="http://schemas.microsoft.com/office/drawing/2014/main" val="959047974"/>
                    </a:ext>
                  </a:extLst>
                </a:gridCol>
                <a:gridCol w="1778896">
                  <a:extLst>
                    <a:ext uri="{9D8B030D-6E8A-4147-A177-3AD203B41FA5}">
                      <a16:colId xmlns:a16="http://schemas.microsoft.com/office/drawing/2014/main" val="2496778525"/>
                    </a:ext>
                  </a:extLst>
                </a:gridCol>
                <a:gridCol w="1537199">
                  <a:extLst>
                    <a:ext uri="{9D8B030D-6E8A-4147-A177-3AD203B41FA5}">
                      <a16:colId xmlns:a16="http://schemas.microsoft.com/office/drawing/2014/main" val="1945684738"/>
                    </a:ext>
                  </a:extLst>
                </a:gridCol>
                <a:gridCol w="2339634">
                  <a:extLst>
                    <a:ext uri="{9D8B030D-6E8A-4147-A177-3AD203B41FA5}">
                      <a16:colId xmlns:a16="http://schemas.microsoft.com/office/drawing/2014/main" val="2106644654"/>
                    </a:ext>
                  </a:extLst>
                </a:gridCol>
                <a:gridCol w="3122735">
                  <a:extLst>
                    <a:ext uri="{9D8B030D-6E8A-4147-A177-3AD203B41FA5}">
                      <a16:colId xmlns:a16="http://schemas.microsoft.com/office/drawing/2014/main" val="4219122415"/>
                    </a:ext>
                  </a:extLst>
                </a:gridCol>
              </a:tblGrid>
              <a:tr h="670178">
                <a:tc>
                  <a:txBody>
                    <a:bodyPr/>
                    <a:lstStyle/>
                    <a:p>
                      <a:pPr algn="ctr">
                        <a:buNone/>
                      </a:pPr>
                      <a:r>
                        <a:rPr lang="en-US" sz="1800" b="1" dirty="0">
                          <a:solidFill>
                            <a:schemeClr val="bg1"/>
                          </a:solidFill>
                          <a:effectLst/>
                        </a:rPr>
                        <a:t>Activity</a:t>
                      </a:r>
                      <a:endParaRPr lang="en-US" sz="1800" dirty="0">
                        <a:solidFill>
                          <a:schemeClr val="bg1"/>
                        </a:solidFill>
                        <a:effectLst/>
                        <a:latin typeface="Calibri" panose="020F0502020204030204" pitchFamily="34" charset="0"/>
                      </a:endParaRPr>
                    </a:p>
                  </a:txBody>
                  <a:tcPr marL="17780" marR="17780" marT="0" marB="0" anchor="ctr">
                    <a:solidFill>
                      <a:schemeClr val="tx1"/>
                    </a:solidFill>
                  </a:tcPr>
                </a:tc>
                <a:tc>
                  <a:txBody>
                    <a:bodyPr/>
                    <a:lstStyle/>
                    <a:p>
                      <a:pPr algn="ctr">
                        <a:buNone/>
                      </a:pPr>
                      <a:r>
                        <a:rPr lang="en-US" sz="1800" b="1" dirty="0">
                          <a:solidFill>
                            <a:schemeClr val="bg1"/>
                          </a:solidFill>
                          <a:effectLst/>
                        </a:rPr>
                        <a:t>Date</a:t>
                      </a:r>
                      <a:endParaRPr lang="en-US" sz="1800" dirty="0">
                        <a:solidFill>
                          <a:schemeClr val="bg1"/>
                        </a:solidFill>
                        <a:effectLst/>
                        <a:latin typeface="Calibri" panose="020F0502020204030204" pitchFamily="34" charset="0"/>
                      </a:endParaRPr>
                    </a:p>
                  </a:txBody>
                  <a:tcPr marL="17780" marR="17780" marT="0" marB="0" anchor="ctr">
                    <a:solidFill>
                      <a:schemeClr val="tx1"/>
                    </a:solidFill>
                  </a:tcPr>
                </a:tc>
                <a:tc>
                  <a:txBody>
                    <a:bodyPr/>
                    <a:lstStyle/>
                    <a:p>
                      <a:pPr algn="ctr">
                        <a:buNone/>
                      </a:pPr>
                      <a:r>
                        <a:rPr lang="en-US" sz="1800" b="1" dirty="0">
                          <a:solidFill>
                            <a:schemeClr val="bg1"/>
                          </a:solidFill>
                          <a:effectLst/>
                        </a:rPr>
                        <a:t>Time</a:t>
                      </a:r>
                      <a:endParaRPr lang="en-US" sz="1800" dirty="0">
                        <a:solidFill>
                          <a:schemeClr val="bg1"/>
                        </a:solidFill>
                        <a:effectLst/>
                        <a:latin typeface="Calibri" panose="020F0502020204030204" pitchFamily="34" charset="0"/>
                      </a:endParaRPr>
                    </a:p>
                  </a:txBody>
                  <a:tcPr marL="17780" marR="17780" marT="0" marB="0" anchor="ctr">
                    <a:solidFill>
                      <a:schemeClr val="tx1"/>
                    </a:solidFill>
                  </a:tcPr>
                </a:tc>
                <a:tc>
                  <a:txBody>
                    <a:bodyPr/>
                    <a:lstStyle/>
                    <a:p>
                      <a:pPr algn="ctr">
                        <a:buNone/>
                      </a:pPr>
                      <a:r>
                        <a:rPr lang="en-US" sz="1800" b="1" dirty="0">
                          <a:solidFill>
                            <a:schemeClr val="bg1"/>
                          </a:solidFill>
                          <a:effectLst/>
                        </a:rPr>
                        <a:t>Location</a:t>
                      </a:r>
                      <a:endParaRPr lang="en-US" sz="1800" dirty="0">
                        <a:solidFill>
                          <a:schemeClr val="bg1"/>
                        </a:solidFill>
                        <a:effectLst/>
                        <a:latin typeface="Calibri" panose="020F0502020204030204" pitchFamily="34" charset="0"/>
                      </a:endParaRPr>
                    </a:p>
                  </a:txBody>
                  <a:tcPr marL="17780" marR="17780" marT="0" marB="0" anchor="ctr">
                    <a:solidFill>
                      <a:schemeClr val="tx1"/>
                    </a:solidFill>
                  </a:tcPr>
                </a:tc>
                <a:tc>
                  <a:txBody>
                    <a:bodyPr/>
                    <a:lstStyle/>
                    <a:p>
                      <a:pPr algn="ctr">
                        <a:buNone/>
                      </a:pPr>
                      <a:r>
                        <a:rPr lang="en-US" sz="1800" b="1" dirty="0">
                          <a:solidFill>
                            <a:schemeClr val="bg1"/>
                          </a:solidFill>
                          <a:effectLst/>
                        </a:rPr>
                        <a:t>Remarks</a:t>
                      </a:r>
                      <a:endParaRPr lang="en-US" sz="1800" dirty="0">
                        <a:solidFill>
                          <a:schemeClr val="bg1"/>
                        </a:solidFill>
                        <a:effectLst/>
                        <a:latin typeface="Calibri" panose="020F0502020204030204" pitchFamily="34" charset="0"/>
                      </a:endParaRPr>
                    </a:p>
                  </a:txBody>
                  <a:tcPr marL="17780" marR="17780" marT="0" marB="0" anchor="ctr">
                    <a:solidFill>
                      <a:schemeClr val="tx1"/>
                    </a:solidFill>
                  </a:tcPr>
                </a:tc>
                <a:extLst>
                  <a:ext uri="{0D108BD9-81ED-4DB2-BD59-A6C34878D82A}">
                    <a16:rowId xmlns:a16="http://schemas.microsoft.com/office/drawing/2014/main" val="3699093863"/>
                  </a:ext>
                </a:extLst>
              </a:tr>
              <a:tr h="700724">
                <a:tc>
                  <a:txBody>
                    <a:bodyPr/>
                    <a:lstStyle/>
                    <a:p>
                      <a:pPr algn="ctr">
                        <a:buNone/>
                      </a:pPr>
                      <a:r>
                        <a:rPr lang="en-US" sz="1800" dirty="0" err="1">
                          <a:solidFill>
                            <a:schemeClr val="tx1"/>
                          </a:solidFill>
                          <a:effectLst/>
                          <a:latin typeface="Calibri" panose="020F0502020204030204" pitchFamily="34" charset="0"/>
                        </a:rPr>
                        <a:t>JAcoW</a:t>
                      </a:r>
                      <a:r>
                        <a:rPr lang="en-US" sz="1800" dirty="0">
                          <a:solidFill>
                            <a:schemeClr val="tx1"/>
                          </a:solidFill>
                          <a:effectLst/>
                          <a:latin typeface="Calibri" panose="020F0502020204030204" pitchFamily="34" charset="0"/>
                        </a:rPr>
                        <a:t> Team Dinner</a:t>
                      </a:r>
                    </a:p>
                    <a:p>
                      <a:pPr algn="ctr">
                        <a:buNone/>
                      </a:pPr>
                      <a:r>
                        <a:rPr lang="en-US" altLang="zh-TW" sz="1800" dirty="0">
                          <a:solidFill>
                            <a:schemeClr val="tx1"/>
                          </a:solidFill>
                          <a:effectLst/>
                          <a:latin typeface="Calibri" panose="020F0502020204030204" pitchFamily="34" charset="0"/>
                        </a:rPr>
                        <a:t>ID25</a:t>
                      </a:r>
                      <a:r>
                        <a:rPr lang="zh-TW" altLang="en-US" sz="1800" dirty="0">
                          <a:solidFill>
                            <a:schemeClr val="tx1"/>
                          </a:solidFill>
                          <a:effectLst/>
                          <a:latin typeface="Calibri" panose="020F0502020204030204" pitchFamily="34" charset="0"/>
                        </a:rPr>
                        <a:t> </a:t>
                      </a:r>
                      <a:r>
                        <a:rPr lang="en-US" altLang="zh-TW" sz="1800" dirty="0">
                          <a:solidFill>
                            <a:schemeClr val="tx1"/>
                          </a:solidFill>
                          <a:effectLst/>
                          <a:latin typeface="Calibri" panose="020F0502020204030204" pitchFamily="34" charset="0"/>
                        </a:rPr>
                        <a:t>Dinner</a:t>
                      </a:r>
                      <a:endParaRPr lang="en-US" sz="1800" dirty="0">
                        <a:solidFill>
                          <a:schemeClr val="tx1"/>
                        </a:solidFill>
                        <a:effectLst/>
                        <a:latin typeface="Calibri" panose="020F0502020204030204" pitchFamily="34" charset="0"/>
                      </a:endParaRPr>
                    </a:p>
                  </a:txBody>
                  <a:tcPr marL="17780" marR="17780" marT="0" marB="0" anchor="ctr"/>
                </a:tc>
                <a:tc>
                  <a:txBody>
                    <a:bodyPr/>
                    <a:lstStyle/>
                    <a:p>
                      <a:pPr algn="ctr">
                        <a:buNone/>
                      </a:pPr>
                      <a:r>
                        <a:rPr lang="en-US" sz="1800" dirty="0">
                          <a:solidFill>
                            <a:schemeClr val="tx1"/>
                          </a:solidFill>
                          <a:effectLst/>
                          <a:latin typeface="Calibri" panose="020F0502020204030204" pitchFamily="34" charset="0"/>
                        </a:rPr>
                        <a:t>Saturday, </a:t>
                      </a:r>
                      <a:br>
                        <a:rPr lang="en-US" sz="1800" dirty="0">
                          <a:solidFill>
                            <a:schemeClr val="tx1"/>
                          </a:solidFill>
                          <a:effectLst/>
                          <a:latin typeface="Calibri" panose="020F0502020204030204" pitchFamily="34" charset="0"/>
                        </a:rPr>
                      </a:br>
                      <a:r>
                        <a:rPr lang="en-US" sz="1800" dirty="0">
                          <a:solidFill>
                            <a:schemeClr val="tx1"/>
                          </a:solidFill>
                          <a:effectLst/>
                          <a:latin typeface="Calibri" panose="020F0502020204030204" pitchFamily="34" charset="0"/>
                        </a:rPr>
                        <a:t>31 May</a:t>
                      </a:r>
                    </a:p>
                  </a:txBody>
                  <a:tcPr marL="17780" marR="17780" marT="0" marB="0" anchor="ctr"/>
                </a:tc>
                <a:tc>
                  <a:txBody>
                    <a:bodyPr/>
                    <a:lstStyle/>
                    <a:p>
                      <a:pPr algn="ctr">
                        <a:buNone/>
                      </a:pPr>
                      <a:r>
                        <a:rPr lang="en-US" sz="1800" dirty="0">
                          <a:solidFill>
                            <a:schemeClr val="tx1"/>
                          </a:solidFill>
                          <a:effectLst/>
                          <a:latin typeface="Calibri" panose="020F0502020204030204" pitchFamily="34" charset="0"/>
                        </a:rPr>
                        <a:t>18:00-20:00</a:t>
                      </a:r>
                    </a:p>
                  </a:txBody>
                  <a:tcPr marL="17780" marR="17780" marT="0" marB="0" anchor="ctr"/>
                </a:tc>
                <a:tc>
                  <a:txBody>
                    <a:bodyPr/>
                    <a:lstStyle/>
                    <a:p>
                      <a:pPr algn="ctr">
                        <a:buNone/>
                      </a:pPr>
                      <a:r>
                        <a:rPr lang="en-US" sz="1800" dirty="0">
                          <a:solidFill>
                            <a:schemeClr val="tx1"/>
                          </a:solidFill>
                          <a:effectLst/>
                          <a:latin typeface="Calibri" panose="020F0502020204030204" pitchFamily="34" charset="0"/>
                        </a:rPr>
                        <a:t>UMAMI de </a:t>
                      </a:r>
                      <a:r>
                        <a:rPr lang="en-US" sz="1800" dirty="0" err="1">
                          <a:solidFill>
                            <a:schemeClr val="tx1"/>
                          </a:solidFill>
                          <a:effectLst/>
                          <a:latin typeface="Calibri" panose="020F0502020204030204" pitchFamily="34" charset="0"/>
                        </a:rPr>
                        <a:t>Lebledor</a:t>
                      </a:r>
                      <a:br>
                        <a:rPr lang="en-US" sz="1800" dirty="0">
                          <a:solidFill>
                            <a:schemeClr val="tx1"/>
                          </a:solidFill>
                          <a:effectLst/>
                          <a:latin typeface="Calibri" panose="020F0502020204030204" pitchFamily="34" charset="0"/>
                        </a:rPr>
                      </a:br>
                      <a:r>
                        <a:rPr lang="en-US" sz="1800" dirty="0">
                          <a:solidFill>
                            <a:schemeClr val="tx1"/>
                          </a:solidFill>
                          <a:effectLst/>
                          <a:latin typeface="微軟正黑體" panose="020B0604030504040204" pitchFamily="34" charset="-120"/>
                          <a:ea typeface="微軟正黑體" panose="020B0604030504040204" pitchFamily="34" charset="-120"/>
                        </a:rPr>
                        <a:t>(</a:t>
                      </a:r>
                      <a:r>
                        <a:rPr lang="zh-TW" altLang="en-US" sz="1800" dirty="0">
                          <a:solidFill>
                            <a:schemeClr val="tx1"/>
                          </a:solidFill>
                          <a:effectLst/>
                          <a:latin typeface="微軟正黑體" panose="020B0604030504040204" pitchFamily="34" charset="-120"/>
                          <a:ea typeface="微軟正黑體" panose="020B0604030504040204" pitchFamily="34" charset="-120"/>
                        </a:rPr>
                        <a:t>金色三麥</a:t>
                      </a:r>
                      <a:r>
                        <a:rPr lang="en-US" altLang="zh-TW" sz="1800" dirty="0">
                          <a:solidFill>
                            <a:schemeClr val="tx1"/>
                          </a:solidFill>
                          <a:effectLst/>
                          <a:latin typeface="微軟正黑體" panose="020B0604030504040204" pitchFamily="34" charset="-120"/>
                          <a:ea typeface="微軟正黑體" panose="020B0604030504040204" pitchFamily="34" charset="-120"/>
                        </a:rPr>
                        <a:t>)</a:t>
                      </a:r>
                      <a:endParaRPr lang="en-US" sz="18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800" dirty="0">
                          <a:solidFill>
                            <a:schemeClr val="tx1"/>
                          </a:solidFill>
                          <a:effectLst/>
                        </a:rPr>
                        <a:t>Dinner</a:t>
                      </a:r>
                      <a:br>
                        <a:rPr lang="en-US" altLang="zh-TW" sz="1800" dirty="0">
                          <a:solidFill>
                            <a:schemeClr val="tx1"/>
                          </a:solidFill>
                          <a:effectLst/>
                        </a:rPr>
                      </a:br>
                      <a:r>
                        <a:rPr lang="en-US" altLang="zh-TW" sz="1800" dirty="0">
                          <a:solidFill>
                            <a:schemeClr val="tx1"/>
                          </a:solidFill>
                          <a:effectLst/>
                        </a:rPr>
                        <a:t>(</a:t>
                      </a:r>
                      <a:r>
                        <a:rPr lang="en-US" altLang="zh-TW" sz="1800" dirty="0">
                          <a:solidFill>
                            <a:schemeClr val="tx1"/>
                          </a:solidFill>
                          <a:effectLst/>
                          <a:latin typeface="Calibri" panose="020F0502020204030204" pitchFamily="34" charset="0"/>
                        </a:rPr>
                        <a:t>By Invitation)</a:t>
                      </a:r>
                    </a:p>
                  </a:txBody>
                  <a:tcPr marL="17780" marR="17780" marT="0" marB="0" anchor="ctr"/>
                </a:tc>
                <a:extLst>
                  <a:ext uri="{0D108BD9-81ED-4DB2-BD59-A6C34878D82A}">
                    <a16:rowId xmlns:a16="http://schemas.microsoft.com/office/drawing/2014/main" val="3152077492"/>
                  </a:ext>
                </a:extLst>
              </a:tr>
              <a:tr h="700724">
                <a:tc>
                  <a:txBody>
                    <a:bodyPr/>
                    <a:lstStyle/>
                    <a:p>
                      <a:pPr algn="ctr">
                        <a:buNone/>
                      </a:pPr>
                      <a:r>
                        <a:rPr lang="en-US" altLang="zh-TW" sz="1800" dirty="0">
                          <a:solidFill>
                            <a:schemeClr val="tx1"/>
                          </a:solidFill>
                          <a:effectLst/>
                          <a:latin typeface="Calibri" panose="020F0502020204030204" pitchFamily="34" charset="0"/>
                        </a:rPr>
                        <a:t>Welcome Reception</a:t>
                      </a:r>
                      <a:endParaRPr lang="en-US" sz="1800" dirty="0">
                        <a:solidFill>
                          <a:schemeClr val="tx1"/>
                        </a:solidFill>
                        <a:effectLst/>
                        <a:latin typeface="Calibri" panose="020F0502020204030204" pitchFamily="34" charset="0"/>
                      </a:endParaRPr>
                    </a:p>
                  </a:txBody>
                  <a:tcPr marL="17780" marR="17780" marT="0" marB="0" anchor="ctr"/>
                </a:tc>
                <a:tc>
                  <a:txBody>
                    <a:bodyPr/>
                    <a:lstStyle/>
                    <a:p>
                      <a:pPr algn="ctr">
                        <a:buNone/>
                      </a:pPr>
                      <a:r>
                        <a:rPr lang="en-US" sz="1800" dirty="0">
                          <a:solidFill>
                            <a:schemeClr val="tx1"/>
                          </a:solidFill>
                          <a:effectLst/>
                          <a:latin typeface="Calibri" panose="020F0502020204030204" pitchFamily="34" charset="0"/>
                        </a:rPr>
                        <a:t>Sunday, </a:t>
                      </a:r>
                      <a:br>
                        <a:rPr lang="en-US" sz="1800" dirty="0">
                          <a:solidFill>
                            <a:schemeClr val="tx1"/>
                          </a:solidFill>
                          <a:effectLst/>
                          <a:latin typeface="Calibri" panose="020F0502020204030204" pitchFamily="34" charset="0"/>
                        </a:rPr>
                      </a:br>
                      <a:r>
                        <a:rPr lang="en-US" sz="1800" dirty="0">
                          <a:solidFill>
                            <a:schemeClr val="tx1"/>
                          </a:solidFill>
                          <a:effectLst/>
                          <a:latin typeface="Calibri" panose="020F0502020204030204" pitchFamily="34" charset="0"/>
                        </a:rPr>
                        <a:t>1 June</a:t>
                      </a:r>
                    </a:p>
                  </a:txBody>
                  <a:tcPr marL="17780" marR="17780" marT="0" marB="0" anchor="ctr"/>
                </a:tc>
                <a:tc>
                  <a:txBody>
                    <a:bodyPr/>
                    <a:lstStyle/>
                    <a:p>
                      <a:pPr algn="ctr">
                        <a:buNone/>
                      </a:pPr>
                      <a:r>
                        <a:rPr lang="en-US" sz="1800" dirty="0">
                          <a:solidFill>
                            <a:schemeClr val="tx1"/>
                          </a:solidFill>
                          <a:effectLst/>
                          <a:latin typeface="Calibri" panose="020F0502020204030204" pitchFamily="34" charset="0"/>
                        </a:rPr>
                        <a:t>18:00-20:30</a:t>
                      </a:r>
                    </a:p>
                  </a:txBody>
                  <a:tcPr marL="17780" marR="177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800" dirty="0">
                          <a:solidFill>
                            <a:schemeClr val="tx1"/>
                          </a:solidFill>
                          <a:effectLst/>
                          <a:latin typeface="Calibri" panose="020F0502020204030204" pitchFamily="34" charset="0"/>
                        </a:rPr>
                        <a:t>1F, TICC Lobby</a:t>
                      </a:r>
                      <a:br>
                        <a:rPr lang="en-US" altLang="zh-TW" sz="1800" dirty="0">
                          <a:solidFill>
                            <a:schemeClr val="tx1"/>
                          </a:solidFill>
                          <a:effectLst/>
                          <a:latin typeface="Calibri" panose="020F0502020204030204" pitchFamily="34" charset="0"/>
                        </a:rPr>
                      </a:br>
                      <a:r>
                        <a:rPr lang="en-US" altLang="zh-TW" sz="1800" kern="1200" dirty="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a:solidFill>
                            <a:schemeClr val="tx1"/>
                          </a:solidFill>
                          <a:effectLst/>
                          <a:latin typeface="微軟正黑體" panose="020B0604030504040204" pitchFamily="34" charset="-120"/>
                          <a:ea typeface="微軟正黑體" panose="020B0604030504040204" pitchFamily="34" charset="-120"/>
                          <a:cs typeface="+mn-cs"/>
                        </a:rPr>
                        <a:t>國際會議中心</a:t>
                      </a:r>
                      <a:r>
                        <a:rPr lang="en-US" altLang="zh-TW" sz="1800" kern="1200" dirty="0">
                          <a:solidFill>
                            <a:schemeClr val="tx1"/>
                          </a:solidFill>
                          <a:effectLst/>
                          <a:latin typeface="微軟正黑體" panose="020B0604030504040204" pitchFamily="34" charset="-120"/>
                          <a:ea typeface="微軟正黑體" panose="020B0604030504040204" pitchFamily="34" charset="-120"/>
                          <a:cs typeface="+mn-cs"/>
                        </a:rPr>
                        <a:t>)</a:t>
                      </a:r>
                    </a:p>
                  </a:txBody>
                  <a:tcPr marL="17780" marR="17780" marT="0" marB="0" anchor="ctr"/>
                </a:tc>
                <a:tc>
                  <a:txBody>
                    <a:bodyPr/>
                    <a:lstStyle/>
                    <a:p>
                      <a:pPr algn="ctr">
                        <a:buNone/>
                      </a:pPr>
                      <a:r>
                        <a:rPr lang="en-US" sz="1800" dirty="0">
                          <a:solidFill>
                            <a:schemeClr val="tx1"/>
                          </a:solidFill>
                          <a:effectLst/>
                          <a:latin typeface="Calibri" panose="020F0502020204030204" pitchFamily="34" charset="0"/>
                        </a:rPr>
                        <a:t>Reception</a:t>
                      </a:r>
                    </a:p>
                  </a:txBody>
                  <a:tcPr marL="17780" marR="17780" marT="0" marB="0" anchor="ctr"/>
                </a:tc>
                <a:extLst>
                  <a:ext uri="{0D108BD9-81ED-4DB2-BD59-A6C34878D82A}">
                    <a16:rowId xmlns:a16="http://schemas.microsoft.com/office/drawing/2014/main" val="1577642719"/>
                  </a:ext>
                </a:extLst>
              </a:tr>
              <a:tr h="700724">
                <a:tc>
                  <a:txBody>
                    <a:bodyPr/>
                    <a:lstStyle/>
                    <a:p>
                      <a:pPr algn="ctr">
                        <a:buNone/>
                      </a:pPr>
                      <a:r>
                        <a:rPr lang="en-US" sz="1800" dirty="0">
                          <a:solidFill>
                            <a:schemeClr val="tx1"/>
                          </a:solidFill>
                          <a:effectLst/>
                        </a:rPr>
                        <a:t>Chair's Cocktail</a:t>
                      </a:r>
                      <a:endParaRPr lang="en-US" sz="1800" dirty="0">
                        <a:solidFill>
                          <a:schemeClr val="tx1"/>
                        </a:solidFill>
                        <a:effectLst/>
                        <a:latin typeface="Calibri" panose="020F0502020204030204" pitchFamily="34" charset="0"/>
                      </a:endParaRPr>
                    </a:p>
                  </a:txBody>
                  <a:tcPr marL="17780" marR="17780" marT="0" marB="0" anchor="ctr"/>
                </a:tc>
                <a:tc>
                  <a:txBody>
                    <a:bodyPr/>
                    <a:lstStyle/>
                    <a:p>
                      <a:pPr algn="ctr">
                        <a:buNone/>
                      </a:pPr>
                      <a:r>
                        <a:rPr lang="en-US" sz="1800" dirty="0">
                          <a:solidFill>
                            <a:schemeClr val="tx1"/>
                          </a:solidFill>
                          <a:effectLst/>
                        </a:rPr>
                        <a:t>Monday, </a:t>
                      </a:r>
                      <a:br>
                        <a:rPr lang="en-US" sz="1800" dirty="0">
                          <a:solidFill>
                            <a:schemeClr val="tx1"/>
                          </a:solidFill>
                          <a:effectLst/>
                        </a:rPr>
                      </a:br>
                      <a:r>
                        <a:rPr lang="en-US" sz="1800" dirty="0">
                          <a:solidFill>
                            <a:schemeClr val="tx1"/>
                          </a:solidFill>
                          <a:effectLst/>
                        </a:rPr>
                        <a:t>2 June </a:t>
                      </a:r>
                      <a:endParaRPr lang="en-US" sz="1800" dirty="0">
                        <a:solidFill>
                          <a:schemeClr val="tx1"/>
                        </a:solidFill>
                        <a:effectLst/>
                        <a:latin typeface="Calibri" panose="020F0502020204030204" pitchFamily="34" charset="0"/>
                      </a:endParaRPr>
                    </a:p>
                  </a:txBody>
                  <a:tcPr marL="17780" marR="17780" marT="0" marB="0" anchor="ctr"/>
                </a:tc>
                <a:tc>
                  <a:txBody>
                    <a:bodyPr/>
                    <a:lstStyle/>
                    <a:p>
                      <a:pPr algn="ctr">
                        <a:buNone/>
                      </a:pPr>
                      <a:r>
                        <a:rPr lang="en-US" sz="1800" dirty="0">
                          <a:solidFill>
                            <a:schemeClr val="tx1"/>
                          </a:solidFill>
                          <a:effectLst/>
                        </a:rPr>
                        <a:t>18:50-21:00</a:t>
                      </a:r>
                      <a:endParaRPr lang="en-US" sz="1800" dirty="0">
                        <a:solidFill>
                          <a:schemeClr val="tx1"/>
                        </a:solidFill>
                        <a:effectLst/>
                        <a:latin typeface="Calibri" panose="020F0502020204030204" pitchFamily="34" charset="0"/>
                      </a:endParaRPr>
                    </a:p>
                  </a:txBody>
                  <a:tcPr marL="17780" marR="17780" marT="0" marB="0" anchor="ctr"/>
                </a:tc>
                <a:tc>
                  <a:txBody>
                    <a:bodyPr/>
                    <a:lstStyle/>
                    <a:p>
                      <a:pPr algn="ctr">
                        <a:buNone/>
                      </a:pPr>
                      <a:r>
                        <a:rPr lang="en-US" sz="1800" dirty="0">
                          <a:solidFill>
                            <a:schemeClr val="tx1"/>
                          </a:solidFill>
                          <a:effectLst/>
                        </a:rPr>
                        <a:t>1F, ILLUME Taipei</a:t>
                      </a:r>
                      <a:br>
                        <a:rPr lang="en-US" sz="1800" dirty="0">
                          <a:solidFill>
                            <a:schemeClr val="tx1"/>
                          </a:solidFill>
                          <a:effectLst/>
                        </a:rPr>
                      </a:br>
                      <a:r>
                        <a:rPr lang="en-US" altLang="zh-TW" sz="1800" kern="1200" dirty="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a:solidFill>
                            <a:schemeClr val="tx1"/>
                          </a:solidFill>
                          <a:effectLst/>
                          <a:latin typeface="微軟正黑體" panose="020B0604030504040204" pitchFamily="34" charset="-120"/>
                          <a:ea typeface="微軟正黑體" panose="020B0604030504040204" pitchFamily="34" charset="-120"/>
                          <a:cs typeface="+mn-cs"/>
                        </a:rPr>
                        <a:t>茹曦飯店</a:t>
                      </a:r>
                      <a:r>
                        <a:rPr lang="en-US" altLang="zh-TW" sz="1800" kern="1200" dirty="0">
                          <a:solidFill>
                            <a:schemeClr val="tx1"/>
                          </a:solidFill>
                          <a:effectLst/>
                          <a:latin typeface="微軟正黑體" panose="020B0604030504040204" pitchFamily="34" charset="-120"/>
                          <a:ea typeface="微軟正黑體" panose="020B0604030504040204" pitchFamily="34" charset="-120"/>
                          <a:cs typeface="+mn-cs"/>
                        </a:rPr>
                        <a:t>)</a:t>
                      </a:r>
                      <a:endParaRPr lang="en-US" sz="1800"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17780" marR="17780" marT="0" marB="0" anchor="ctr"/>
                </a:tc>
                <a:tc>
                  <a:txBody>
                    <a:bodyPr/>
                    <a:lstStyle/>
                    <a:p>
                      <a:pPr algn="ctr">
                        <a:buNone/>
                      </a:pPr>
                      <a:r>
                        <a:rPr lang="en-US" altLang="zh-TW" sz="1800" dirty="0">
                          <a:solidFill>
                            <a:schemeClr val="tx1"/>
                          </a:solidFill>
                          <a:effectLst/>
                        </a:rPr>
                        <a:t>D</a:t>
                      </a:r>
                      <a:r>
                        <a:rPr lang="en-US" sz="1800" dirty="0">
                          <a:solidFill>
                            <a:schemeClr val="tx1"/>
                          </a:solidFill>
                          <a:effectLst/>
                        </a:rPr>
                        <a:t>inner</a:t>
                      </a:r>
                    </a:p>
                    <a:p>
                      <a:pPr algn="ctr">
                        <a:buNone/>
                      </a:pPr>
                      <a:r>
                        <a:rPr lang="en-US" altLang="zh-TW" sz="1800" dirty="0">
                          <a:solidFill>
                            <a:schemeClr val="tx1"/>
                          </a:solidFill>
                          <a:effectLst/>
                          <a:latin typeface="Calibri" panose="020F0502020204030204" pitchFamily="34" charset="0"/>
                        </a:rPr>
                        <a:t>(By Invitation)</a:t>
                      </a:r>
                      <a:endParaRPr lang="en-US" sz="1800" dirty="0">
                        <a:solidFill>
                          <a:schemeClr val="tx1"/>
                        </a:solidFill>
                        <a:effectLst/>
                        <a:latin typeface="Calibri" panose="020F0502020204030204" pitchFamily="34" charset="0"/>
                      </a:endParaRPr>
                    </a:p>
                  </a:txBody>
                  <a:tcPr marL="17780" marR="17780" marT="0" marB="0" anchor="ctr"/>
                </a:tc>
                <a:extLst>
                  <a:ext uri="{0D108BD9-81ED-4DB2-BD59-A6C34878D82A}">
                    <a16:rowId xmlns:a16="http://schemas.microsoft.com/office/drawing/2014/main" val="1443843825"/>
                  </a:ext>
                </a:extLst>
              </a:tr>
              <a:tr h="700724">
                <a:tc>
                  <a:txBody>
                    <a:bodyPr/>
                    <a:lstStyle/>
                    <a:p>
                      <a:pPr algn="ctr">
                        <a:buNone/>
                      </a:pPr>
                      <a:r>
                        <a:rPr lang="en-US" altLang="zh-TW" sz="1800" dirty="0">
                          <a:solidFill>
                            <a:schemeClr val="tx1"/>
                          </a:solidFill>
                          <a:effectLst/>
                          <a:latin typeface="Calibri" panose="020F0502020204030204" pitchFamily="34" charset="0"/>
                        </a:rPr>
                        <a:t>Joint PRE–PRAB Session</a:t>
                      </a:r>
                      <a:endParaRPr lang="en-US" sz="1800" dirty="0">
                        <a:solidFill>
                          <a:schemeClr val="tx1"/>
                        </a:solidFill>
                        <a:effectLst/>
                        <a:latin typeface="Calibri" panose="020F0502020204030204" pitchFamily="34" charset="0"/>
                      </a:endParaRPr>
                    </a:p>
                  </a:txBody>
                  <a:tcPr marL="17780" marR="17780" marT="0" marB="0" anchor="ctr"/>
                </a:tc>
                <a:tc>
                  <a:txBody>
                    <a:bodyPr/>
                    <a:lstStyle/>
                    <a:p>
                      <a:pPr algn="ctr">
                        <a:buNone/>
                      </a:pPr>
                      <a:r>
                        <a:rPr lang="en-US" sz="1800" dirty="0">
                          <a:solidFill>
                            <a:schemeClr val="tx1"/>
                          </a:solidFill>
                          <a:effectLst/>
                          <a:latin typeface="Calibri" panose="020F0502020204030204" pitchFamily="34" charset="0"/>
                        </a:rPr>
                        <a:t>Tuesday, </a:t>
                      </a:r>
                      <a:br>
                        <a:rPr lang="en-US" sz="1800" dirty="0">
                          <a:solidFill>
                            <a:schemeClr val="tx1"/>
                          </a:solidFill>
                          <a:effectLst/>
                          <a:latin typeface="Calibri" panose="020F0502020204030204" pitchFamily="34" charset="0"/>
                        </a:rPr>
                      </a:br>
                      <a:r>
                        <a:rPr lang="en-US" sz="1800" dirty="0">
                          <a:solidFill>
                            <a:schemeClr val="tx1"/>
                          </a:solidFill>
                          <a:effectLst/>
                          <a:latin typeface="Calibri" panose="020F0502020204030204" pitchFamily="34" charset="0"/>
                        </a:rPr>
                        <a:t>3 June</a:t>
                      </a:r>
                    </a:p>
                  </a:txBody>
                  <a:tcPr marL="17780" marR="17780" marT="0" marB="0" anchor="ctr"/>
                </a:tc>
                <a:tc>
                  <a:txBody>
                    <a:bodyPr/>
                    <a:lstStyle/>
                    <a:p>
                      <a:pPr algn="ctr">
                        <a:buNone/>
                      </a:pPr>
                      <a:r>
                        <a:rPr lang="en-US" sz="1800" dirty="0">
                          <a:solidFill>
                            <a:schemeClr val="tx1"/>
                          </a:solidFill>
                          <a:effectLst/>
                          <a:latin typeface="Calibri" panose="020F0502020204030204" pitchFamily="34" charset="0"/>
                        </a:rPr>
                        <a:t>17:50- 18:00</a:t>
                      </a:r>
                    </a:p>
                  </a:txBody>
                  <a:tcPr marL="17780" marR="17780" marT="0" marB="0" anchor="ctr"/>
                </a:tc>
                <a:tc>
                  <a:txBody>
                    <a:bodyPr/>
                    <a:lstStyle/>
                    <a:p>
                      <a:pPr algn="ctr">
                        <a:buNone/>
                      </a:pPr>
                      <a:r>
                        <a:rPr lang="en-US" sz="1800" dirty="0">
                          <a:solidFill>
                            <a:schemeClr val="tx1"/>
                          </a:solidFill>
                          <a:effectLst/>
                          <a:latin typeface="Calibri" panose="020F0502020204030204" pitchFamily="34" charset="0"/>
                        </a:rPr>
                        <a:t>1F, TICC</a:t>
                      </a:r>
                      <a:br>
                        <a:rPr lang="en-US" sz="1800" dirty="0">
                          <a:solidFill>
                            <a:schemeClr val="tx1"/>
                          </a:solidFill>
                          <a:effectLst/>
                          <a:latin typeface="Calibri" panose="020F0502020204030204" pitchFamily="34" charset="0"/>
                        </a:rPr>
                      </a:br>
                      <a:r>
                        <a:rPr lang="en-US" altLang="zh-TW" sz="1800" kern="1200" dirty="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a:solidFill>
                            <a:schemeClr val="tx1"/>
                          </a:solidFill>
                          <a:effectLst/>
                          <a:latin typeface="微軟正黑體" panose="020B0604030504040204" pitchFamily="34" charset="-120"/>
                          <a:ea typeface="微軟正黑體" panose="020B0604030504040204" pitchFamily="34" charset="-120"/>
                          <a:cs typeface="+mn-cs"/>
                        </a:rPr>
                        <a:t>國際會議中心</a:t>
                      </a:r>
                      <a:r>
                        <a:rPr lang="en-US" altLang="zh-TW" sz="1800" kern="1200" dirty="0">
                          <a:solidFill>
                            <a:schemeClr val="tx1"/>
                          </a:solidFill>
                          <a:effectLst/>
                          <a:latin typeface="微軟正黑體" panose="020B0604030504040204" pitchFamily="34" charset="-120"/>
                          <a:ea typeface="微軟正黑體" panose="020B0604030504040204" pitchFamily="34" charset="-120"/>
                          <a:cs typeface="+mn-cs"/>
                        </a:rPr>
                        <a:t>)</a:t>
                      </a:r>
                      <a:endParaRPr lang="en-US" sz="1800"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17780" marR="17780" marT="0" marB="0" anchor="ctr"/>
                </a:tc>
                <a:tc>
                  <a:txBody>
                    <a:bodyPr/>
                    <a:lstStyle/>
                    <a:p>
                      <a:pPr algn="ctr">
                        <a:buNone/>
                      </a:pPr>
                      <a:r>
                        <a:rPr lang="en-US" sz="1800" dirty="0">
                          <a:solidFill>
                            <a:schemeClr val="tx1"/>
                          </a:solidFill>
                          <a:effectLst/>
                          <a:latin typeface="Calibri" panose="020F0502020204030204" pitchFamily="34" charset="0"/>
                        </a:rPr>
                        <a:t>Reception with light snacks</a:t>
                      </a:r>
                    </a:p>
                  </a:txBody>
                  <a:tcPr marL="17780" marR="17780" marT="0" marB="0" anchor="ctr"/>
                </a:tc>
                <a:extLst>
                  <a:ext uri="{0D108BD9-81ED-4DB2-BD59-A6C34878D82A}">
                    <a16:rowId xmlns:a16="http://schemas.microsoft.com/office/drawing/2014/main" val="4074931181"/>
                  </a:ext>
                </a:extLst>
              </a:tr>
              <a:tr h="700724">
                <a:tc>
                  <a:txBody>
                    <a:bodyPr/>
                    <a:lstStyle/>
                    <a:p>
                      <a:pPr algn="ctr"/>
                      <a:r>
                        <a:rPr lang="en-US" altLang="zh-TW" sz="1800" kern="1200" dirty="0">
                          <a:solidFill>
                            <a:schemeClr val="tx1"/>
                          </a:solidFill>
                          <a:effectLst/>
                          <a:latin typeface="Calibri" panose="020F0502020204030204" pitchFamily="34" charset="0"/>
                          <a:ea typeface="+mn-ea"/>
                          <a:cs typeface="+mn-cs"/>
                        </a:rPr>
                        <a:t>2</a:t>
                      </a:r>
                      <a:r>
                        <a:rPr lang="en-US" altLang="zh-TW" sz="1800" kern="1200" baseline="30000" dirty="0">
                          <a:solidFill>
                            <a:schemeClr val="tx1"/>
                          </a:solidFill>
                          <a:effectLst/>
                          <a:latin typeface="Calibri" panose="020F0502020204030204" pitchFamily="34" charset="0"/>
                          <a:ea typeface="+mn-ea"/>
                          <a:cs typeface="+mn-cs"/>
                        </a:rPr>
                        <a:t>nd</a:t>
                      </a:r>
                      <a:r>
                        <a:rPr lang="en-US" altLang="zh-TW" sz="1800" kern="1200" dirty="0">
                          <a:solidFill>
                            <a:schemeClr val="tx1"/>
                          </a:solidFill>
                          <a:effectLst/>
                          <a:latin typeface="Calibri" panose="020F0502020204030204" pitchFamily="34" charset="0"/>
                          <a:ea typeface="+mn-ea"/>
                          <a:cs typeface="+mn-cs"/>
                        </a:rPr>
                        <a:t> Organizing Committee Meeting</a:t>
                      </a:r>
                    </a:p>
                  </a:txBody>
                  <a:tcPr marL="17780" marR="17780" marT="0" marB="0" anchor="ctr"/>
                </a:tc>
                <a:tc>
                  <a:txBody>
                    <a:bodyPr/>
                    <a:lstStyle/>
                    <a:p>
                      <a:pPr algn="ctr">
                        <a:buNone/>
                      </a:pPr>
                      <a:r>
                        <a:rPr lang="en-US" sz="1800" dirty="0">
                          <a:solidFill>
                            <a:schemeClr val="tx1"/>
                          </a:solidFill>
                          <a:effectLst/>
                        </a:rPr>
                        <a:t>Wednesday, </a:t>
                      </a:r>
                      <a:br>
                        <a:rPr lang="en-US" sz="1800" dirty="0">
                          <a:solidFill>
                            <a:schemeClr val="tx1"/>
                          </a:solidFill>
                          <a:effectLst/>
                        </a:rPr>
                      </a:br>
                      <a:r>
                        <a:rPr lang="en-US" sz="1800" dirty="0">
                          <a:solidFill>
                            <a:schemeClr val="tx1"/>
                          </a:solidFill>
                          <a:effectLst/>
                        </a:rPr>
                        <a:t>4 June</a:t>
                      </a:r>
                      <a:endParaRPr lang="en-US" sz="1800" dirty="0">
                        <a:solidFill>
                          <a:schemeClr val="tx1"/>
                        </a:solidFill>
                        <a:effectLst/>
                        <a:latin typeface="Calibri" panose="020F0502020204030204" pitchFamily="34" charset="0"/>
                      </a:endParaRPr>
                    </a:p>
                  </a:txBody>
                  <a:tcPr marL="17780" marR="17780" marT="0" marB="0" anchor="ctr"/>
                </a:tc>
                <a:tc>
                  <a:txBody>
                    <a:bodyPr/>
                    <a:lstStyle/>
                    <a:p>
                      <a:pPr algn="ctr">
                        <a:buNone/>
                      </a:pPr>
                      <a:r>
                        <a:rPr lang="en-US" sz="1800" dirty="0">
                          <a:solidFill>
                            <a:schemeClr val="tx1"/>
                          </a:solidFill>
                          <a:effectLst/>
                        </a:rPr>
                        <a:t>18:20-21:00</a:t>
                      </a:r>
                      <a:endParaRPr lang="en-US" sz="1800" dirty="0">
                        <a:solidFill>
                          <a:schemeClr val="tx1"/>
                        </a:solidFill>
                        <a:effectLst/>
                        <a:latin typeface="Calibri" panose="020F0502020204030204" pitchFamily="34" charset="0"/>
                      </a:endParaRPr>
                    </a:p>
                  </a:txBody>
                  <a:tcPr marL="17780" marR="17780" marT="0" marB="0" anchor="ctr"/>
                </a:tc>
                <a:tc>
                  <a:txBody>
                    <a:bodyPr/>
                    <a:lstStyle/>
                    <a:p>
                      <a:pPr algn="ctr">
                        <a:buNone/>
                      </a:pPr>
                      <a:r>
                        <a:rPr lang="en-US" sz="1800" dirty="0">
                          <a:solidFill>
                            <a:schemeClr val="tx1"/>
                          </a:solidFill>
                          <a:effectLst/>
                        </a:rPr>
                        <a:t>1F, Grand Hyatt Taipei</a:t>
                      </a:r>
                      <a:br>
                        <a:rPr lang="en-US" sz="1800" dirty="0">
                          <a:solidFill>
                            <a:schemeClr val="tx1"/>
                          </a:solidFill>
                          <a:effectLst/>
                        </a:rPr>
                      </a:br>
                      <a:r>
                        <a:rPr lang="en-US" altLang="zh-TW" sz="1800" kern="1200" dirty="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a:solidFill>
                            <a:schemeClr val="tx1"/>
                          </a:solidFill>
                          <a:effectLst/>
                          <a:latin typeface="微軟正黑體" panose="020B0604030504040204" pitchFamily="34" charset="-120"/>
                          <a:ea typeface="微軟正黑體" panose="020B0604030504040204" pitchFamily="34" charset="-120"/>
                          <a:cs typeface="+mn-cs"/>
                        </a:rPr>
                        <a:t>台北君悅酒店</a:t>
                      </a:r>
                      <a:r>
                        <a:rPr lang="en-US" altLang="zh-TW" sz="1800" kern="1200" dirty="0">
                          <a:solidFill>
                            <a:schemeClr val="tx1"/>
                          </a:solidFill>
                          <a:effectLst/>
                          <a:latin typeface="微軟正黑體" panose="020B0604030504040204" pitchFamily="34" charset="-120"/>
                          <a:ea typeface="微軟正黑體" panose="020B0604030504040204" pitchFamily="34" charset="-120"/>
                          <a:cs typeface="+mn-cs"/>
                        </a:rPr>
                        <a:t>)</a:t>
                      </a:r>
                      <a:endParaRPr lang="en-US" sz="1800"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17780" marR="177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800" dirty="0">
                          <a:solidFill>
                            <a:schemeClr val="tx1"/>
                          </a:solidFill>
                          <a:effectLst/>
                        </a:rPr>
                        <a:t>D</a:t>
                      </a:r>
                      <a:r>
                        <a:rPr lang="en-US" sz="1800" dirty="0">
                          <a:solidFill>
                            <a:schemeClr val="tx1"/>
                          </a:solidFill>
                          <a:effectLst/>
                        </a:rPr>
                        <a:t>inner</a:t>
                      </a:r>
                      <a:br>
                        <a:rPr lang="en-US" sz="1800" dirty="0">
                          <a:solidFill>
                            <a:schemeClr val="tx1"/>
                          </a:solidFill>
                          <a:effectLst/>
                        </a:rPr>
                      </a:br>
                      <a:r>
                        <a:rPr lang="en-US" sz="1800" dirty="0">
                          <a:solidFill>
                            <a:schemeClr val="tx1"/>
                          </a:solidFill>
                          <a:effectLst/>
                        </a:rPr>
                        <a:t>(</a:t>
                      </a:r>
                      <a:r>
                        <a:rPr lang="en-US" altLang="zh-TW" sz="1800" dirty="0">
                          <a:solidFill>
                            <a:schemeClr val="tx1"/>
                          </a:solidFill>
                          <a:effectLst/>
                          <a:latin typeface="Calibri" panose="020F0502020204030204" pitchFamily="34" charset="0"/>
                        </a:rPr>
                        <a:t>By Invitation)</a:t>
                      </a:r>
                    </a:p>
                  </a:txBody>
                  <a:tcPr marL="17780" marR="17780" marT="0" marB="0" anchor="ctr"/>
                </a:tc>
                <a:extLst>
                  <a:ext uri="{0D108BD9-81ED-4DB2-BD59-A6C34878D82A}">
                    <a16:rowId xmlns:a16="http://schemas.microsoft.com/office/drawing/2014/main" val="1085305102"/>
                  </a:ext>
                </a:extLst>
              </a:tr>
              <a:tr h="700724">
                <a:tc>
                  <a:txBody>
                    <a:bodyPr/>
                    <a:lstStyle/>
                    <a:p>
                      <a:pPr algn="ctr">
                        <a:buNone/>
                      </a:pPr>
                      <a:r>
                        <a:rPr lang="en-US" sz="1800" dirty="0">
                          <a:solidFill>
                            <a:schemeClr val="tx1"/>
                          </a:solidFill>
                          <a:effectLst/>
                          <a:latin typeface="Calibri" panose="020F0502020204030204" pitchFamily="34" charset="0"/>
                        </a:rPr>
                        <a:t>Conference Banquet</a:t>
                      </a:r>
                    </a:p>
                  </a:txBody>
                  <a:tcPr marL="17780" marR="17780" marT="0" marB="0" anchor="ctr"/>
                </a:tc>
                <a:tc>
                  <a:txBody>
                    <a:bodyPr/>
                    <a:lstStyle/>
                    <a:p>
                      <a:pPr algn="ctr">
                        <a:buNone/>
                      </a:pPr>
                      <a:r>
                        <a:rPr lang="en-US" altLang="zh-TW" sz="1800" dirty="0">
                          <a:solidFill>
                            <a:schemeClr val="tx1"/>
                          </a:solidFill>
                          <a:effectLst/>
                        </a:rPr>
                        <a:t>Thursday, </a:t>
                      </a:r>
                      <a:br>
                        <a:rPr lang="en-US" altLang="zh-TW" sz="1800" dirty="0">
                          <a:solidFill>
                            <a:schemeClr val="tx1"/>
                          </a:solidFill>
                          <a:effectLst/>
                        </a:rPr>
                      </a:br>
                      <a:r>
                        <a:rPr lang="en-US" altLang="zh-TW" sz="1800" dirty="0">
                          <a:solidFill>
                            <a:schemeClr val="tx1"/>
                          </a:solidFill>
                          <a:effectLst/>
                        </a:rPr>
                        <a:t>5 June</a:t>
                      </a:r>
                      <a:endParaRPr lang="en-US" altLang="zh-TW" sz="1800" dirty="0">
                        <a:solidFill>
                          <a:schemeClr val="tx1"/>
                        </a:solidFill>
                        <a:effectLst/>
                        <a:latin typeface="Calibri" panose="020F0502020204030204" pitchFamily="34" charset="0"/>
                      </a:endParaRPr>
                    </a:p>
                  </a:txBody>
                  <a:tcPr marL="17780" marR="17780" marT="0" marB="0" anchor="ctr"/>
                </a:tc>
                <a:tc>
                  <a:txBody>
                    <a:bodyPr/>
                    <a:lstStyle/>
                    <a:p>
                      <a:pPr algn="ctr">
                        <a:buNone/>
                      </a:pPr>
                      <a:r>
                        <a:rPr lang="en-US" sz="1800" dirty="0">
                          <a:solidFill>
                            <a:schemeClr val="tx1"/>
                          </a:solidFill>
                          <a:effectLst/>
                        </a:rPr>
                        <a:t>18:45-20:40</a:t>
                      </a:r>
                      <a:endParaRPr lang="en-US" sz="1800" dirty="0">
                        <a:solidFill>
                          <a:schemeClr val="tx1"/>
                        </a:solidFill>
                        <a:effectLst/>
                        <a:latin typeface="Calibri" panose="020F0502020204030204" pitchFamily="34" charset="0"/>
                      </a:endParaRPr>
                    </a:p>
                  </a:txBody>
                  <a:tcPr marL="17780" marR="17780" marT="0" marB="0" anchor="ctr"/>
                </a:tc>
                <a:tc>
                  <a:txBody>
                    <a:bodyPr/>
                    <a:lstStyle/>
                    <a:p>
                      <a:pPr algn="ctr">
                        <a:buNone/>
                      </a:pPr>
                      <a:r>
                        <a:rPr lang="en-US" sz="1800" dirty="0">
                          <a:solidFill>
                            <a:schemeClr val="tx1"/>
                          </a:solidFill>
                          <a:effectLst/>
                          <a:latin typeface="Calibri" panose="020F0502020204030204" pitchFamily="34" charset="0"/>
                        </a:rPr>
                        <a:t>HOTEL GRAND HILAI</a:t>
                      </a:r>
                      <a:br>
                        <a:rPr lang="en-US" sz="1800" dirty="0">
                          <a:solidFill>
                            <a:schemeClr val="tx1"/>
                          </a:solidFill>
                          <a:effectLst/>
                          <a:latin typeface="Calibri" panose="020F0502020204030204" pitchFamily="34" charset="0"/>
                        </a:rPr>
                      </a:br>
                      <a:r>
                        <a:rPr lang="en-US" altLang="zh-TW" sz="1800" kern="1200" dirty="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a:solidFill>
                            <a:schemeClr val="tx1"/>
                          </a:solidFill>
                          <a:effectLst/>
                          <a:latin typeface="微軟正黑體" panose="020B0604030504040204" pitchFamily="34" charset="-120"/>
                          <a:ea typeface="微軟正黑體" panose="020B0604030504040204" pitchFamily="34" charset="-120"/>
                          <a:cs typeface="+mn-cs"/>
                        </a:rPr>
                        <a:t>漢來大飯店</a:t>
                      </a:r>
                      <a:r>
                        <a:rPr lang="en-US" altLang="zh-TW" sz="1800" kern="1200" dirty="0">
                          <a:solidFill>
                            <a:schemeClr val="tx1"/>
                          </a:solidFill>
                          <a:effectLst/>
                          <a:latin typeface="微軟正黑體" panose="020B0604030504040204" pitchFamily="34" charset="-120"/>
                          <a:ea typeface="微軟正黑體" panose="020B0604030504040204" pitchFamily="34" charset="-120"/>
                          <a:cs typeface="+mn-cs"/>
                        </a:rPr>
                        <a:t>)</a:t>
                      </a:r>
                      <a:endParaRPr lang="en-US" sz="1800"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17780" marR="177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800" dirty="0">
                          <a:solidFill>
                            <a:schemeClr val="tx1"/>
                          </a:solidFill>
                          <a:effectLst/>
                          <a:latin typeface="Calibri" panose="020F0502020204030204" pitchFamily="34" charset="0"/>
                        </a:rPr>
                        <a:t>Banquet</a:t>
                      </a:r>
                    </a:p>
                  </a:txBody>
                  <a:tcPr marL="17780" marR="17780" marT="0" marB="0" anchor="ctr"/>
                </a:tc>
                <a:extLst>
                  <a:ext uri="{0D108BD9-81ED-4DB2-BD59-A6C34878D82A}">
                    <a16:rowId xmlns:a16="http://schemas.microsoft.com/office/drawing/2014/main" val="3561495492"/>
                  </a:ext>
                </a:extLst>
              </a:tr>
            </a:tbl>
          </a:graphicData>
        </a:graphic>
      </p:graphicFrame>
      <p:pic>
        <p:nvPicPr>
          <p:cNvPr id="10" name="Picture 10" descr="派對背景圖库，海量高清背景圖片免費下載- Pngtree">
            <a:extLst>
              <a:ext uri="{FF2B5EF4-FFF2-40B4-BE49-F238E27FC236}">
                <a16:creationId xmlns:a16="http://schemas.microsoft.com/office/drawing/2014/main" id="{2CAF555C-B29D-3600-DC9C-844BB2A0C2AD}"/>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729059" y="-23056"/>
            <a:ext cx="5462941" cy="1306909"/>
          </a:xfrm>
          <a:prstGeom prst="rect">
            <a:avLst/>
          </a:prstGeom>
          <a:noFill/>
          <a:extLst>
            <a:ext uri="{909E8E84-426E-40DD-AFC4-6F175D3DCCD1}">
              <a14:hiddenFill xmlns:a14="http://schemas.microsoft.com/office/drawing/2010/main">
                <a:solidFill>
                  <a:srgbClr val="FFFFFF"/>
                </a:solidFill>
              </a14:hiddenFill>
            </a:ext>
          </a:extLst>
        </p:spPr>
      </p:pic>
      <p:pic>
        <p:nvPicPr>
          <p:cNvPr id="6" name="圖片 5">
            <a:extLst>
              <a:ext uri="{FF2B5EF4-FFF2-40B4-BE49-F238E27FC236}">
                <a16:creationId xmlns:a16="http://schemas.microsoft.com/office/drawing/2014/main" id="{86215D27-BA77-42FA-929D-25518BD509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561" y="311513"/>
            <a:ext cx="1590239" cy="792462"/>
          </a:xfrm>
          <a:prstGeom prst="rect">
            <a:avLst/>
          </a:prstGeom>
        </p:spPr>
      </p:pic>
    </p:spTree>
    <p:extLst>
      <p:ext uri="{BB962C8B-B14F-4D97-AF65-F5344CB8AC3E}">
        <p14:creationId xmlns:p14="http://schemas.microsoft.com/office/powerpoint/2010/main" val="2547325050"/>
      </p:ext>
    </p:extLst>
  </p:cSld>
  <p:clrMapOvr>
    <a:masterClrMapping/>
  </p:clrMapOvr>
</p:sld>
</file>

<file path=ppt/theme/theme1.xml><?xml version="1.0" encoding="utf-8"?>
<a:theme xmlns:a="http://schemas.openxmlformats.org/drawingml/2006/main" name="Office 佈景主題">
  <a:themeElements>
    <a:clrScheme name="跑馬燈">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19581</TotalTime>
  <Words>5024</Words>
  <Application>Microsoft Macintosh PowerPoint</Application>
  <PresentationFormat>寬螢幕</PresentationFormat>
  <Paragraphs>576</Paragraphs>
  <Slides>40</Slides>
  <Notes>40</Notes>
  <HiddenSlides>0</HiddenSlides>
  <MMClips>0</MMClips>
  <ScaleCrop>false</ScaleCrop>
  <HeadingPairs>
    <vt:vector size="6" baseType="variant">
      <vt:variant>
        <vt:lpstr>使用字型</vt:lpstr>
      </vt:variant>
      <vt:variant>
        <vt:i4>19</vt:i4>
      </vt:variant>
      <vt:variant>
        <vt:lpstr>佈景主題</vt:lpstr>
      </vt:variant>
      <vt:variant>
        <vt:i4>1</vt:i4>
      </vt:variant>
      <vt:variant>
        <vt:lpstr>投影片標題</vt:lpstr>
      </vt:variant>
      <vt:variant>
        <vt:i4>40</vt:i4>
      </vt:variant>
    </vt:vector>
  </HeadingPairs>
  <TitlesOfParts>
    <vt:vector size="60" baseType="lpstr">
      <vt:lpstr>微軟正黑體</vt:lpstr>
      <vt:lpstr>凝書體 2.1 Regular</vt:lpstr>
      <vt:lpstr>Cascadia Mono</vt:lpstr>
      <vt:lpstr>Fredoka Medium</vt:lpstr>
      <vt:lpstr>jf open 粉圓 1.1</vt:lpstr>
      <vt:lpstr>jf金萱3.1 九分糖</vt:lpstr>
      <vt:lpstr>jf金萱3.1 三分糖</vt:lpstr>
      <vt:lpstr>jf金萱3.1 半糖</vt:lpstr>
      <vt:lpstr>MS Mincho</vt:lpstr>
      <vt:lpstr>Noto Sans JP</vt:lpstr>
      <vt:lpstr>Arial</vt:lpstr>
      <vt:lpstr>Arial Black</vt:lpstr>
      <vt:lpstr>Avenir Book</vt:lpstr>
      <vt:lpstr>Calibri</vt:lpstr>
      <vt:lpstr>Open Sans</vt:lpstr>
      <vt:lpstr>Roboto</vt:lpstr>
      <vt:lpstr>Roboto Black</vt:lpstr>
      <vt:lpstr>Tahoma</vt:lpstr>
      <vt:lpstr>Wingdings</vt:lpstr>
      <vt:lpstr>Office 佈景主題</vt:lpstr>
      <vt:lpstr>   Organizing the IPAC’25 Conference</vt:lpstr>
      <vt:lpstr>Taiwan Host Highlight</vt:lpstr>
      <vt:lpstr>Host Institution</vt:lpstr>
      <vt:lpstr>IPAC’25 Timetable</vt:lpstr>
      <vt:lpstr>IPAC25 Venues</vt:lpstr>
      <vt:lpstr>PowerPoint 簡報</vt:lpstr>
      <vt:lpstr>Proceeding Office</vt:lpstr>
      <vt:lpstr>Satellite Meetings</vt:lpstr>
      <vt:lpstr>Social Programs</vt:lpstr>
      <vt:lpstr>Information of IPAC’25</vt:lpstr>
      <vt:lpstr>IPAC’25 Committees and Key Dates</vt:lpstr>
      <vt:lpstr>IPAC’25 Committees and Tasks</vt:lpstr>
      <vt:lpstr>PowerPoint 簡報</vt:lpstr>
      <vt:lpstr>IPAC’25 Timeline</vt:lpstr>
      <vt:lpstr>Abstract Submission</vt:lpstr>
      <vt:lpstr>Submission of Abstracts</vt:lpstr>
      <vt:lpstr>Distributions of Abstract Submissions</vt:lpstr>
      <vt:lpstr>PowerPoint 簡報</vt:lpstr>
      <vt:lpstr>PowerPoint 簡報</vt:lpstr>
      <vt:lpstr>Oral Presentations</vt:lpstr>
      <vt:lpstr>IPAC’25 Taipei International Convention center &amp; Taipei World Trade Center ！</vt:lpstr>
      <vt:lpstr>Participant Statistics</vt:lpstr>
      <vt:lpstr>Participant Statistics</vt:lpstr>
      <vt:lpstr>Industrial Participation</vt:lpstr>
      <vt:lpstr>Number of Exhibition Booths sold</vt:lpstr>
      <vt:lpstr>IPAC25 – Taiwan Pavillion</vt:lpstr>
      <vt:lpstr>PowerPoint 簡報</vt:lpstr>
      <vt:lpstr>Interaction with Exhibition</vt:lpstr>
      <vt:lpstr>PowerPoint 簡報</vt:lpstr>
      <vt:lpstr>PowerPoint 簡報</vt:lpstr>
      <vt:lpstr>PowerPoint 簡報</vt:lpstr>
      <vt:lpstr>PowerPoint 簡報</vt:lpstr>
      <vt:lpstr>PowerPoint 簡報</vt:lpstr>
      <vt:lpstr>Conference Banquet 800 Guests</vt:lpstr>
      <vt:lpstr>Snapshot of IPAC’25</vt:lpstr>
      <vt:lpstr>Facility Tours</vt:lpstr>
      <vt:lpstr>PowerPoint 簡報</vt:lpstr>
      <vt:lpstr>PowerPoint 簡報</vt:lpstr>
      <vt:lpstr>Summary</vt:lpstr>
      <vt:lpstr>Taiwane Elements in IPAC’25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huang juiche</dc:creator>
  <cp:lastModifiedBy>Huang, Jui-Che [黃睿哲] *</cp:lastModifiedBy>
  <cp:revision>289</cp:revision>
  <dcterms:created xsi:type="dcterms:W3CDTF">2024-03-30T11:20:00Z</dcterms:created>
  <dcterms:modified xsi:type="dcterms:W3CDTF">2025-11-05T10:59:51Z</dcterms:modified>
</cp:coreProperties>
</file>