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17" r:id="rId3"/>
    <p:sldId id="332" r:id="rId4"/>
    <p:sldId id="331" r:id="rId5"/>
    <p:sldId id="324" r:id="rId6"/>
    <p:sldId id="326" r:id="rId7"/>
    <p:sldId id="327" r:id="rId8"/>
    <p:sldId id="328" r:id="rId9"/>
    <p:sldId id="329" r:id="rId10"/>
    <p:sldId id="330" r:id="rId11"/>
    <p:sldId id="32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5C9DFE"/>
    <a:srgbClr val="C8D79E"/>
    <a:srgbClr val="448AD7"/>
    <a:srgbClr val="FF9300"/>
    <a:srgbClr val="00A4E4"/>
    <a:srgbClr val="0281C7"/>
    <a:srgbClr val="00649C"/>
    <a:srgbClr val="596E9B"/>
    <a:srgbClr val="72D0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95"/>
    <p:restoredTop sz="96327"/>
  </p:normalViewPr>
  <p:slideViewPr>
    <p:cSldViewPr snapToGrid="0">
      <p:cViewPr varScale="1">
        <p:scale>
          <a:sx n="117" d="100"/>
          <a:sy n="117" d="100"/>
        </p:scale>
        <p:origin x="208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B965B-DD69-EB43-8420-F569FA79D66F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ED1A8-CBC1-0E44-93DD-65FB7BBB7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89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16A40-81D7-D6E8-E3A6-1B67AC7F56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2DE30-A019-B825-E232-F90BC0BF1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8694D-5196-5B52-827C-D4EDF7B8F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EEE0C-007F-50BE-8B62-BBBFCEDE2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F3267-95E5-E9CF-E362-B3C6D3F38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5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9F0C0-9D9D-93FB-AA30-A6D6D0092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76700-808E-911F-181D-732461F15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5832A-69E5-B939-DE26-641FE137F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F048F-3A7F-60CB-A7DA-4D3604124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51130-3162-7F17-1CA1-D66B47078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90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ECA3A-26C2-90C3-B8A9-BF3C11181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4BA2D-1C28-4955-408F-DFF5426F3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841C7-AD06-C92A-BC14-17707253E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348F8-FB3F-FD09-4329-978D20F56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FD9AE-98DD-DD5C-1BB2-D5ACC33E6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63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92DFA-C062-FBF5-3BDC-E6021B76F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0382A-5581-9C03-A6DA-B37DEB979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7F924-B6B3-3772-32C4-A6C3BD281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58249-9C4E-5D8F-D825-E88F0EC7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876D7-2D55-592B-86CF-72B34ABC1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5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86839-BD40-4AEB-8391-82FBFB7F3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846DA-9C05-CC34-312B-9BFDF6B0C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BDC51C-2684-43ED-7895-CA8C98565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137CA-DFC3-5313-43EA-C0AF1C931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A626B-80AF-6147-61D7-5C8ACCB7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4D62B-590B-916B-0D4F-2B8EE107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60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E256-7A37-F11F-86AB-FC92C9158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66776"/>
            <a:ext cx="10515600" cy="8239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AF256-365F-F30E-72D7-1739E04CB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B27C-ED96-04A7-8B6E-54A26B178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0D80AB-94DD-7EB2-06E8-503AA0E7D9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7A5CBC-DE60-AF97-6A3B-B0E3EDCA21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79E228-CCE6-4570-ACF7-0F4B5267A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804F2-8E3D-D674-3671-EAAB3380D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04DC01-50BC-5CE7-6D62-B6730F713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29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AC6B8-5CB1-0D17-6B82-B6B424F24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5287AA-8DA5-576E-16D1-B3106AE5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52979D-94C6-22D0-8AE3-61B228580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B5167-0E38-B89A-D18D-8ABAB0040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17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7AF79E-87A5-1634-16E3-F773CC59B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B906-C505-E585-A88E-29F24C19B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8FD50-1374-64FF-B8AB-45C15E944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51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B7B20-A92F-1AF4-08AD-CD48879AB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945AD-81AC-E2C5-B999-EC6BC62E4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9606D-166B-C7D5-8F3D-3D78E3C56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69B579-877A-4A76-B305-FD293D047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EB81E-D129-83BF-8834-60D0034ED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715F2-FA5B-EF54-99A2-6B074288D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67428-3D0A-0BBD-9A41-748D2C419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29EE27-B2C1-E969-B211-822592A75B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B4BF06-B4C4-8DB5-3F2C-0F794C661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EE618-5349-BC56-FCE1-386B94A7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3193E5-B4AD-EC87-56DB-32130B360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8909C-D293-806D-3104-A2127DF6D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50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D041D6-5CFE-87CE-A6C3-20EE0DABD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5199"/>
            <a:ext cx="10515600" cy="725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9398A3-C259-F837-1926-DE8EA78BE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342BA-4D02-48CF-A7B6-F71B855AE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5C9DFE"/>
                </a:solidFill>
              </a:defRPr>
            </a:lvl1pPr>
          </a:lstStyle>
          <a:p>
            <a:fld id="{1B566AAF-A468-6D44-89CE-C89AFA297B4E}" type="datetimeFigureOut">
              <a:rPr lang="en-GB" smtClean="0"/>
              <a:pPr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132E7-7C45-231C-A42C-F96A8C067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C9DFE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33DB0-F586-836B-E45A-A01888782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C9DFE"/>
                </a:solidFill>
              </a:defRPr>
            </a:lvl1pPr>
          </a:lstStyle>
          <a:p>
            <a:fld id="{5BBDAB5F-C5DB-F24E-A358-AAC8B8CC821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A blue and white sign with a black background&#10;&#10;AI-generated content may be incorrect.">
            <a:extLst>
              <a:ext uri="{FF2B5EF4-FFF2-40B4-BE49-F238E27FC236}">
                <a16:creationId xmlns:a16="http://schemas.microsoft.com/office/drawing/2014/main" id="{63F836A5-7375-74EA-7A25-ACAC4425F98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77520" y="-15876"/>
            <a:ext cx="3898650" cy="98107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90D8E4A-FE14-0F41-5C21-E0831B627F1A}"/>
              </a:ext>
            </a:extLst>
          </p:cNvPr>
          <p:cNvCxnSpPr/>
          <p:nvPr userDrawn="1"/>
        </p:nvCxnSpPr>
        <p:spPr>
          <a:xfrm>
            <a:off x="314960" y="883920"/>
            <a:ext cx="11389360" cy="0"/>
          </a:xfrm>
          <a:prstGeom prst="line">
            <a:avLst/>
          </a:prstGeom>
          <a:ln w="38100">
            <a:solidFill>
              <a:srgbClr val="5C9DF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70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5C9DF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evo.com/" TargetMode="External"/><Relationship Id="rId2" Type="http://schemas.openxmlformats.org/officeDocument/2006/relationships/hyperlink" Target="https://ror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53B16-4A30-7B6E-76EE-5B3E9111FF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571" y="1122363"/>
            <a:ext cx="11332029" cy="2387600"/>
          </a:xfrm>
        </p:spPr>
        <p:txBody>
          <a:bodyPr>
            <a:normAutofit/>
          </a:bodyPr>
          <a:lstStyle/>
          <a:p>
            <a:r>
              <a:rPr lang="en-GB" dirty="0"/>
              <a:t>Report on JACoW activity 2025 and summary of pre-TM</a:t>
            </a:r>
            <a:endParaRPr lang="en-GB" sz="1800" dirty="0">
              <a:solidFill>
                <a:srgbClr val="0066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8DFF3E-2F72-020D-43DB-CE914749B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6571" y="4456008"/>
            <a:ext cx="11332029" cy="163998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JACoW Team Meeting 2025 – CERN, 3-7 Nov. 2025 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Adriana Rossi as 2025-27 JACoW Chair</a:t>
            </a:r>
            <a:b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612003-F791-E261-3D3C-5E3326BC60C4}"/>
              </a:ext>
            </a:extLst>
          </p:cNvPr>
          <p:cNvSpPr txBox="1">
            <a:spLocks/>
          </p:cNvSpPr>
          <p:nvPr/>
        </p:nvSpPr>
        <p:spPr>
          <a:xfrm>
            <a:off x="1164020" y="155902"/>
            <a:ext cx="10515600" cy="7254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GB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552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B0545-EB6B-69FC-634D-042F0041F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178" y="141334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JACoW Privacy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35E21-F8ED-5190-7B67-D7444AA9A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579" y="1253330"/>
            <a:ext cx="11279975" cy="4667635"/>
          </a:xfrm>
        </p:spPr>
        <p:txBody>
          <a:bodyPr/>
          <a:lstStyle/>
          <a:p>
            <a:r>
              <a:rPr lang="en-GB" dirty="0"/>
              <a:t>First draft presented, to be reviewed in restrained group together with CERN data privacy adviser to resolved:</a:t>
            </a:r>
          </a:p>
          <a:p>
            <a:pPr lvl="1"/>
            <a:r>
              <a:rPr lang="en-GB" dirty="0"/>
              <a:t>JACoW PP to be attached to Indico and profile generation</a:t>
            </a:r>
          </a:p>
          <a:p>
            <a:pPr lvl="1"/>
            <a:r>
              <a:rPr lang="en-GB" dirty="0"/>
              <a:t>Data shared with conferences held outside Europe</a:t>
            </a:r>
          </a:p>
          <a:p>
            <a:pPr lvl="1"/>
            <a:r>
              <a:rPr lang="en-GB" dirty="0"/>
              <a:t>Conferences PP against JACoW PP</a:t>
            </a:r>
          </a:p>
          <a:p>
            <a:pPr lvl="1"/>
            <a:r>
              <a:rPr lang="en-GB" dirty="0"/>
              <a:t>Standard amongst conferences</a:t>
            </a:r>
          </a:p>
        </p:txBody>
      </p:sp>
    </p:spTree>
    <p:extLst>
      <p:ext uri="{BB962C8B-B14F-4D97-AF65-F5344CB8AC3E}">
        <p14:creationId xmlns:p14="http://schemas.microsoft.com/office/powerpoint/2010/main" val="822177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37D7D4F-CD6A-039A-5CE2-47F199B8289A}"/>
              </a:ext>
            </a:extLst>
          </p:cNvPr>
          <p:cNvSpPr/>
          <p:nvPr/>
        </p:nvSpPr>
        <p:spPr>
          <a:xfrm>
            <a:off x="1872568" y="2136338"/>
            <a:ext cx="844686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i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 for your attention</a:t>
            </a:r>
            <a:br>
              <a:rPr lang="en-US" sz="5400" b="0" i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en-US" sz="5400" b="0" i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5400" b="0" i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655010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58F3C-F8EC-8E8A-9B8E-4C4095EB3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C3C05F0-C05A-8387-2A7A-B6FD12755246}"/>
              </a:ext>
            </a:extLst>
          </p:cNvPr>
          <p:cNvSpPr/>
          <p:nvPr/>
        </p:nvSpPr>
        <p:spPr>
          <a:xfrm>
            <a:off x="250371" y="1081547"/>
            <a:ext cx="5072743" cy="238847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5934E810-1389-5D34-7076-AD458264E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7" y="123622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JACoW Board of Directors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D9ACEB0-F70B-1F64-9D31-2149AA0AE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25" y="839010"/>
            <a:ext cx="11602432" cy="556178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 err="1"/>
              <a:t>DChair</a:t>
            </a:r>
            <a:r>
              <a:rPr lang="en-GB" dirty="0"/>
              <a:t> resigned, interim </a:t>
            </a:r>
            <a:r>
              <a:rPr lang="en-GB" dirty="0" err="1"/>
              <a:t>Dchair</a:t>
            </a:r>
            <a:endParaRPr lang="en-GB" dirty="0"/>
          </a:p>
          <a:p>
            <a:pPr lvl="1">
              <a:buFont typeface="Wingdings" pitchFamily="2" charset="2"/>
              <a:buChar char="§"/>
            </a:pPr>
            <a:endParaRPr lang="en-GB" dirty="0"/>
          </a:p>
          <a:p>
            <a:pPr lvl="1">
              <a:buFont typeface="Wingdings" pitchFamily="2" charset="2"/>
              <a:buChar char="§"/>
            </a:pPr>
            <a:endParaRPr lang="en-GB" dirty="0"/>
          </a:p>
          <a:p>
            <a:pPr lvl="1">
              <a:buFont typeface="Wingdings" pitchFamily="2" charset="2"/>
              <a:buChar char="§"/>
            </a:pPr>
            <a:endParaRPr lang="en-GB" dirty="0"/>
          </a:p>
          <a:p>
            <a:pPr marL="6350000" lvl="1" indent="-282575">
              <a:buFont typeface="Wingdings" pitchFamily="2" charset="2"/>
              <a:buChar char="§"/>
            </a:pPr>
            <a:r>
              <a:rPr lang="en-GB" dirty="0"/>
              <a:t>2 new co-opted members (2026-2029)</a:t>
            </a:r>
            <a:br>
              <a:rPr lang="en-GB" dirty="0"/>
            </a:b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/>
              <a:t>3 members coming to end of mandate </a:t>
            </a:r>
            <a:br>
              <a:rPr lang="en-GB" dirty="0"/>
            </a:br>
            <a:r>
              <a:rPr lang="en-GB" dirty="0"/>
              <a:t>will remain until next elections</a:t>
            </a:r>
          </a:p>
          <a:p>
            <a:pPr marL="6859588" lvl="1" indent="-260350">
              <a:buFont typeface="Wingdings" pitchFamily="2" charset="2"/>
              <a:buChar char="§"/>
            </a:pPr>
            <a:endParaRPr lang="en-GB" dirty="0"/>
          </a:p>
          <a:p>
            <a:pPr marL="6859588" lvl="1" indent="-260350">
              <a:buFont typeface="Wingdings" pitchFamily="2" charset="2"/>
              <a:buChar char="§"/>
            </a:pPr>
            <a:endParaRPr lang="en-GB" dirty="0"/>
          </a:p>
          <a:p>
            <a:pPr marL="6859588" lvl="1" indent="-260350">
              <a:buFont typeface="Wingdings" pitchFamily="2" charset="2"/>
              <a:buChar char="§"/>
            </a:pPr>
            <a:endParaRPr lang="en-GB" dirty="0"/>
          </a:p>
          <a:p>
            <a:pPr marL="8172450" lvl="1" indent="-260350">
              <a:buFont typeface="Wingdings" pitchFamily="2" charset="2"/>
              <a:buChar char="§"/>
            </a:pPr>
            <a:endParaRPr lang="en-GB" dirty="0"/>
          </a:p>
          <a:p>
            <a:pPr marL="8172450" lvl="1" indent="-260350">
              <a:buFont typeface="Wingdings" pitchFamily="2" charset="2"/>
              <a:buChar char="§"/>
            </a:pPr>
            <a:r>
              <a:rPr lang="en-GB" dirty="0"/>
              <a:t>2025-2027</a:t>
            </a:r>
          </a:p>
          <a:p>
            <a:pPr lvl="1">
              <a:buFont typeface="Wingdings" pitchFamily="2" charset="2"/>
              <a:buChar char="§"/>
            </a:pPr>
            <a:endParaRPr lang="en-GB" dirty="0"/>
          </a:p>
          <a:p>
            <a:pPr marL="457200" lvl="1" indent="0">
              <a:buNone/>
            </a:pPr>
            <a:endParaRPr lang="en-GB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028" name="Picture 4" descr="Petr M Anisimov - Los Alamos National Laboratory | LinkedIn">
            <a:extLst>
              <a:ext uri="{FF2B5EF4-FFF2-40B4-BE49-F238E27FC236}">
                <a16:creationId xmlns:a16="http://schemas.microsoft.com/office/drawing/2014/main" id="{FF3F015F-E79C-C32E-84E5-35566F6BF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8343" y="1087098"/>
            <a:ext cx="1376128" cy="137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person wearing glasses and a lanyard holding a glass of wine&#10;&#10;AI-generated content may be incorrect.">
            <a:extLst>
              <a:ext uri="{FF2B5EF4-FFF2-40B4-BE49-F238E27FC236}">
                <a16:creationId xmlns:a16="http://schemas.microsoft.com/office/drawing/2014/main" id="{289A2529-9159-D761-3600-A51D6A4BDC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5459" y="1081546"/>
            <a:ext cx="1651967" cy="13740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B216B8-AC9C-B545-5A12-F49A92F7460D}"/>
              </a:ext>
            </a:extLst>
          </p:cNvPr>
          <p:cNvSpPr txBox="1"/>
          <p:nvPr/>
        </p:nvSpPr>
        <p:spPr>
          <a:xfrm>
            <a:off x="9458343" y="2442391"/>
            <a:ext cx="14227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Petr Anisimov</a:t>
            </a:r>
            <a:br>
              <a:rPr lang="en-GB" sz="1400" dirty="0"/>
            </a:br>
            <a:r>
              <a:rPr lang="en-GB" sz="1400" dirty="0"/>
              <a:t>LANL</a:t>
            </a:r>
          </a:p>
        </p:txBody>
      </p:sp>
      <p:pic>
        <p:nvPicPr>
          <p:cNvPr id="1030" name="Picture 6" descr="Caitlin Hoffman - Administrative Services Group Leader and ...">
            <a:extLst>
              <a:ext uri="{FF2B5EF4-FFF2-40B4-BE49-F238E27FC236}">
                <a16:creationId xmlns:a16="http://schemas.microsoft.com/office/drawing/2014/main" id="{CB58B49B-5491-ABC8-9EDF-832B9EEE8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856" y="1788195"/>
            <a:ext cx="1456063" cy="114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JACoW / JTM2018 / Poster Session">
            <a:extLst>
              <a:ext uri="{FF2B5EF4-FFF2-40B4-BE49-F238E27FC236}">
                <a16:creationId xmlns:a16="http://schemas.microsoft.com/office/drawing/2014/main" id="{5C5A9D52-53E9-1260-33D2-0389413938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052"/>
          <a:stretch>
            <a:fillRect/>
          </a:stretch>
        </p:blipFill>
        <p:spPr bwMode="auto">
          <a:xfrm>
            <a:off x="3318042" y="1851441"/>
            <a:ext cx="1376127" cy="150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D6D15C-2918-6E76-8282-0CC20793CD48}"/>
              </a:ext>
            </a:extLst>
          </p:cNvPr>
          <p:cNvSpPr txBox="1"/>
          <p:nvPr/>
        </p:nvSpPr>
        <p:spPr>
          <a:xfrm>
            <a:off x="701179" y="2965611"/>
            <a:ext cx="21479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Caitlin Hoffman, BNL</a:t>
            </a:r>
          </a:p>
        </p:txBody>
      </p:sp>
      <p:pic>
        <p:nvPicPr>
          <p:cNvPr id="1036" name="Picture 12" descr="Volker SCHAA | Senior Scientific Advisor | GSI Helmholtz ...">
            <a:extLst>
              <a:ext uri="{FF2B5EF4-FFF2-40B4-BE49-F238E27FC236}">
                <a16:creationId xmlns:a16="http://schemas.microsoft.com/office/drawing/2014/main" id="{20F8691F-1B26-F266-973C-C5FC73D34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207" y="4621834"/>
            <a:ext cx="1350246" cy="135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Jana Thomson - Physics Conference Organizer and JACoW ...">
            <a:extLst>
              <a:ext uri="{FF2B5EF4-FFF2-40B4-BE49-F238E27FC236}">
                <a16:creationId xmlns:a16="http://schemas.microsoft.com/office/drawing/2014/main" id="{D25036C2-ACF0-E2F3-3F36-3EA54D735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8081" y="3931370"/>
            <a:ext cx="1436863" cy="143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3C4F13-DC8D-91FB-1288-4A6E29630B8F}"/>
              </a:ext>
            </a:extLst>
          </p:cNvPr>
          <p:cNvSpPr txBox="1"/>
          <p:nvPr/>
        </p:nvSpPr>
        <p:spPr>
          <a:xfrm>
            <a:off x="7143603" y="2442391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Maurizio Montis</a:t>
            </a:r>
            <a:br>
              <a:rPr lang="en-GB" sz="1400" dirty="0"/>
            </a:br>
            <a:r>
              <a:rPr lang="en-GB" sz="1400" dirty="0"/>
              <a:t>INFN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AB2FE0-A0FB-AC19-D2BF-2B4CB10428FA}"/>
              </a:ext>
            </a:extLst>
          </p:cNvPr>
          <p:cNvSpPr txBox="1"/>
          <p:nvPr/>
        </p:nvSpPr>
        <p:spPr>
          <a:xfrm>
            <a:off x="2425315" y="2456118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Johan Olander</a:t>
            </a:r>
            <a:br>
              <a:rPr lang="en-GB" sz="1400" dirty="0"/>
            </a:br>
            <a:r>
              <a:rPr lang="en-GB" sz="1400" dirty="0"/>
              <a:t>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25B871-8002-86E1-0ACE-EA44C7CD17F9}"/>
              </a:ext>
            </a:extLst>
          </p:cNvPr>
          <p:cNvSpPr txBox="1"/>
          <p:nvPr/>
        </p:nvSpPr>
        <p:spPr>
          <a:xfrm>
            <a:off x="609207" y="5972080"/>
            <a:ext cx="13502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Volker Schaa GSI</a:t>
            </a:r>
          </a:p>
        </p:txBody>
      </p:sp>
      <p:pic>
        <p:nvPicPr>
          <p:cNvPr id="1040" name="Picture 16" descr="Johan Olander Email &amp; Phone Number | Lunds kommun ...">
            <a:extLst>
              <a:ext uri="{FF2B5EF4-FFF2-40B4-BE49-F238E27FC236}">
                <a16:creationId xmlns:a16="http://schemas.microsoft.com/office/drawing/2014/main" id="{B93A3426-C066-F48B-441C-22FD7A76E9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91"/>
          <a:stretch>
            <a:fillRect/>
          </a:stretch>
        </p:blipFill>
        <p:spPr bwMode="auto">
          <a:xfrm>
            <a:off x="2635749" y="4499706"/>
            <a:ext cx="1560085" cy="147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80B87C0-B6B3-0C79-C9BC-19CF5831362A}"/>
              </a:ext>
            </a:extLst>
          </p:cNvPr>
          <p:cNvSpPr txBox="1"/>
          <p:nvPr/>
        </p:nvSpPr>
        <p:spPr>
          <a:xfrm>
            <a:off x="2615042" y="5972077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Johan Olander</a:t>
            </a:r>
            <a:br>
              <a:rPr lang="en-GB" sz="1400" dirty="0"/>
            </a:br>
            <a:r>
              <a:rPr lang="en-GB" sz="1400" dirty="0"/>
              <a:t>ESS</a:t>
            </a:r>
          </a:p>
        </p:txBody>
      </p:sp>
      <p:pic>
        <p:nvPicPr>
          <p:cNvPr id="1042" name="Picture 18" descr="Adriana ROSSI | PhD | European Organization for Nuclear ...">
            <a:extLst>
              <a:ext uri="{FF2B5EF4-FFF2-40B4-BE49-F238E27FC236}">
                <a16:creationId xmlns:a16="http://schemas.microsoft.com/office/drawing/2014/main" id="{FF850D4C-0AB5-C6C6-A545-8AFFF355D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509" y="4041393"/>
            <a:ext cx="1162301" cy="113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137335C-EB75-9963-8E28-D11EDBFA87D7}"/>
              </a:ext>
            </a:extLst>
          </p:cNvPr>
          <p:cNvSpPr txBox="1"/>
          <p:nvPr/>
        </p:nvSpPr>
        <p:spPr>
          <a:xfrm>
            <a:off x="7238368" y="5309628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Jana Thomson</a:t>
            </a:r>
            <a:br>
              <a:rPr lang="en-GB" sz="1400" dirty="0"/>
            </a:br>
            <a:r>
              <a:rPr lang="en-GB" sz="1400" dirty="0"/>
              <a:t>TRIUMF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83401E-FC98-3752-EEE2-4C27B06FA536}"/>
              </a:ext>
            </a:extLst>
          </p:cNvPr>
          <p:cNvSpPr txBox="1"/>
          <p:nvPr/>
        </p:nvSpPr>
        <p:spPr>
          <a:xfrm>
            <a:off x="9090570" y="5196206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Adriana Rossi</a:t>
            </a:r>
            <a:br>
              <a:rPr lang="en-GB" sz="1400" dirty="0"/>
            </a:br>
            <a:r>
              <a:rPr lang="en-GB" sz="1400" dirty="0"/>
              <a:t>CERN</a:t>
            </a:r>
          </a:p>
        </p:txBody>
      </p:sp>
      <p:pic>
        <p:nvPicPr>
          <p:cNvPr id="1044" name="Picture 20" descr="JACoW / JTM2021 / Poster Session">
            <a:extLst>
              <a:ext uri="{FF2B5EF4-FFF2-40B4-BE49-F238E27FC236}">
                <a16:creationId xmlns:a16="http://schemas.microsoft.com/office/drawing/2014/main" id="{461F06D6-2BFF-DCCE-4E4B-5DB440E4F7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7" t="2022" r="5082"/>
          <a:stretch>
            <a:fillRect/>
          </a:stretch>
        </p:blipFill>
        <p:spPr bwMode="auto">
          <a:xfrm>
            <a:off x="4694169" y="4480583"/>
            <a:ext cx="1371547" cy="149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ED53C58-FD0C-E667-D421-D8C4F8A8604A}"/>
              </a:ext>
            </a:extLst>
          </p:cNvPr>
          <p:cNvSpPr txBox="1"/>
          <p:nvPr/>
        </p:nvSpPr>
        <p:spPr>
          <a:xfrm>
            <a:off x="4628853" y="5975174"/>
            <a:ext cx="143686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 err="1"/>
              <a:t>Thakonwat</a:t>
            </a:r>
            <a:r>
              <a:rPr lang="en-GB" sz="1400" dirty="0"/>
              <a:t> </a:t>
            </a:r>
            <a:r>
              <a:rPr lang="en-GB" sz="1400" dirty="0" err="1"/>
              <a:t>Chanwattana</a:t>
            </a:r>
            <a:endParaRPr lang="en-GB" sz="1400" dirty="0"/>
          </a:p>
          <a:p>
            <a:pPr algn="ctr"/>
            <a:r>
              <a:rPr lang="en-GB" sz="1400" dirty="0"/>
              <a:t>SLRI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6B29982-4C4F-FAB1-9B9F-B305C14943CA}"/>
              </a:ext>
            </a:extLst>
          </p:cNvPr>
          <p:cNvSpPr/>
          <p:nvPr/>
        </p:nvSpPr>
        <p:spPr>
          <a:xfrm>
            <a:off x="250371" y="3533070"/>
            <a:ext cx="6104015" cy="320130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7FB0DEB-A56B-F6A7-E3B4-3EC2ECC976D9}"/>
              </a:ext>
            </a:extLst>
          </p:cNvPr>
          <p:cNvSpPr/>
          <p:nvPr/>
        </p:nvSpPr>
        <p:spPr>
          <a:xfrm>
            <a:off x="6054401" y="974943"/>
            <a:ext cx="5636856" cy="238847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F5322B8-CD3E-62C0-D04F-4B2287A7A1A9}"/>
              </a:ext>
            </a:extLst>
          </p:cNvPr>
          <p:cNvSpPr/>
          <p:nvPr/>
        </p:nvSpPr>
        <p:spPr>
          <a:xfrm>
            <a:off x="6975333" y="3687871"/>
            <a:ext cx="3997467" cy="280742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" grpId="0"/>
      <p:bldP spid="8" grpId="0"/>
      <p:bldP spid="12" grpId="0"/>
      <p:bldP spid="13" grpId="0"/>
      <p:bldP spid="15" grpId="0"/>
      <p:bldP spid="16" grpId="0"/>
      <p:bldP spid="17" grpId="0"/>
      <p:bldP spid="18" grpId="0"/>
      <p:bldP spid="21" grpId="0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7C478-3ADB-646A-586F-FC9FC3CCD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A067D14-1A47-C10B-5EB0-56A8E1037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32452"/>
            <a:ext cx="10631557" cy="51683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GB" dirty="0"/>
              <a:t>Meetings: 7 with Board of Directors + 1 with Stakeholders @IPAC25</a:t>
            </a:r>
          </a:p>
          <a:p>
            <a:pPr lvl="1">
              <a:buFont typeface="Wingdings" pitchFamily="2" charset="2"/>
              <a:buChar char="§"/>
            </a:pP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/>
              <a:t>Aiming at communication with team to be improved, and note from meetings to be made available (either on Indico or on JACoW website)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Coordinator activity shared with more people (1 coordinator elected to </a:t>
            </a:r>
            <a:r>
              <a:rPr lang="en-GB" dirty="0" err="1"/>
              <a:t>BoD</a:t>
            </a:r>
            <a:r>
              <a:rPr lang="en-GB" dirty="0"/>
              <a:t> and help nominated):</a:t>
            </a:r>
          </a:p>
          <a:p>
            <a:pPr lvl="2">
              <a:buFont typeface="Wingdings" pitchFamily="2" charset="2"/>
              <a:buChar char="§"/>
            </a:pPr>
            <a:r>
              <a:rPr lang="en-GB" dirty="0"/>
              <a:t>Meetings notes</a:t>
            </a:r>
          </a:p>
          <a:p>
            <a:pPr lvl="2">
              <a:buFont typeface="Wingdings" pitchFamily="2" charset="2"/>
              <a:buChar char="§"/>
            </a:pPr>
            <a:r>
              <a:rPr lang="en-GB" dirty="0"/>
              <a:t>Announcements</a:t>
            </a:r>
          </a:p>
          <a:p>
            <a:pPr lvl="2">
              <a:buFont typeface="Wingdings" pitchFamily="2" charset="2"/>
              <a:buChar char="§"/>
            </a:pPr>
            <a:r>
              <a:rPr lang="en-GB" dirty="0"/>
              <a:t>Maintenance of team member names on web</a:t>
            </a:r>
          </a:p>
          <a:p>
            <a:pPr lvl="2">
              <a:buFont typeface="Wingdings" pitchFamily="2" charset="2"/>
              <a:buChar char="§"/>
            </a:pP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/>
              <a:t>Regular reporting from WGs will be followed up</a:t>
            </a:r>
          </a:p>
          <a:p>
            <a:pPr marL="457200" lvl="1" indent="0">
              <a:buNone/>
            </a:pPr>
            <a:endParaRPr lang="en-GB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4393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1646A-AE64-E0AB-BD3F-CE1DDECB2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C65424E-14D4-31D5-FD95-85B9A38B7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32452"/>
            <a:ext cx="10631557" cy="51683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GB" dirty="0"/>
              <a:t>Completion of transition from SPMS (sunset 17</a:t>
            </a:r>
            <a:r>
              <a:rPr lang="en-GB" baseline="30000" dirty="0"/>
              <a:t>th</a:t>
            </a:r>
            <a:r>
              <a:rPr lang="en-GB" dirty="0"/>
              <a:t> March ‘25) to Indico :  </a:t>
            </a:r>
            <a:r>
              <a:rPr lang="en-GB" dirty="0">
                <a:highlight>
                  <a:srgbClr val="FFFF00"/>
                </a:highlight>
              </a:rPr>
              <a:t>Thanks to Duarte, Michel, Adrian and Indico Team</a:t>
            </a:r>
          </a:p>
          <a:p>
            <a:pPr marL="457200" lvl="1" indent="0">
              <a:buNone/>
            </a:pPr>
            <a:r>
              <a:rPr lang="en-GB" dirty="0"/>
              <a:t>In place </a:t>
            </a:r>
            <a:r>
              <a:rPr lang="en-GB" dirty="0">
                <a:sym typeface="Wingdings" pitchFamily="2" charset="2"/>
              </a:rPr>
              <a:t> </a:t>
            </a:r>
            <a:r>
              <a:rPr lang="en-GB" dirty="0"/>
              <a:t>JACoW conference series organised via Indico (since 2023)</a:t>
            </a:r>
          </a:p>
          <a:p>
            <a:pPr marL="457200" lvl="1" indent="0">
              <a:buSzPct val="130000"/>
              <a:buNone/>
            </a:pP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dirty="0"/>
              <a:t>JACoW Central Repository entirely on Indico </a:t>
            </a:r>
            <a:br>
              <a:rPr lang="en-GB" dirty="0"/>
            </a:br>
            <a:r>
              <a:rPr lang="en-GB" dirty="0"/>
              <a:t>                  </a:t>
            </a:r>
            <a:r>
              <a:rPr lang="en-GB" dirty="0">
                <a:solidFill>
                  <a:schemeClr val="accent2"/>
                </a:solidFill>
              </a:rPr>
              <a:t>(see Michel’s presentation) </a:t>
            </a:r>
            <a:endParaRPr lang="en-GB" dirty="0"/>
          </a:p>
          <a:p>
            <a:pPr lvl="2"/>
            <a:r>
              <a:rPr lang="en-GB" dirty="0"/>
              <a:t>Users to renew their account in Indico (mail address and not username)</a:t>
            </a:r>
          </a:p>
          <a:p>
            <a:pPr lvl="2"/>
            <a:r>
              <a:rPr lang="en-GB" dirty="0"/>
              <a:t>Affiliations in Research Organization Registry (</a:t>
            </a:r>
            <a:r>
              <a:rPr lang="en-GB" dirty="0">
                <a:hlinkClick r:id="rId2"/>
              </a:rPr>
              <a:t>ROR</a:t>
            </a:r>
            <a:r>
              <a:rPr lang="en-GB" dirty="0"/>
              <a:t>) (open persistent identifiers for research and funding organizations) not sufficient due to industry or not registered organizations: temporary field to be validated by Central Repository Manager.</a:t>
            </a:r>
          </a:p>
          <a:p>
            <a:pPr lvl="2"/>
            <a:r>
              <a:rPr lang="en-GB" dirty="0"/>
              <a:t>JACoW announcements (1 per conference) done with conference lists as last extracted from SPMS, will become dynamic (user preference in Indico profile)</a:t>
            </a:r>
          </a:p>
          <a:p>
            <a:pPr marL="457200" lvl="1" indent="0">
              <a:buNone/>
            </a:pP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dirty="0"/>
              <a:t>JACoW Mailing from CERN to private (paying) provider </a:t>
            </a:r>
            <a:r>
              <a:rPr lang="en-GB" dirty="0">
                <a:hlinkClick r:id="rId3"/>
              </a:rPr>
              <a:t>Brevo</a:t>
            </a:r>
            <a:endParaRPr lang="en-GB" dirty="0"/>
          </a:p>
          <a:p>
            <a:pPr marL="457200" lvl="1" indent="0">
              <a:buNone/>
            </a:pP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dirty="0"/>
              <a:t>Privacy Policy with CERN legal service (still ongoing)</a:t>
            </a:r>
          </a:p>
          <a:p>
            <a:pPr marL="457200" lvl="1" indent="0">
              <a:buNone/>
            </a:pPr>
            <a:endParaRPr lang="en-GB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584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35267-5A35-2364-0209-96D2589CA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9857959-FBC7-1EEA-8BDB-3E5C3187D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2452"/>
            <a:ext cx="10515600" cy="4944511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GB" dirty="0"/>
              <a:t>IPAC: propose to have one JACoW representative (chair or director) present at IPAC series OCC meetings</a:t>
            </a:r>
            <a:endParaRPr lang="en-GB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dirty="0" err="1"/>
              <a:t>Mattermost</a:t>
            </a:r>
            <a:r>
              <a:rPr lang="en-GB" dirty="0"/>
              <a:t> (hosted by Helmholtz – Berlin) as channel for fast streamed communication for team members, can it be used with </a:t>
            </a:r>
            <a:r>
              <a:rPr lang="en-GB" dirty="0" err="1"/>
              <a:t>CiE</a:t>
            </a:r>
            <a:r>
              <a:rPr lang="en-GB" dirty="0"/>
              <a:t> ?</a:t>
            </a:r>
          </a:p>
          <a:p>
            <a:pPr marL="1150938" indent="-1150938">
              <a:buNone/>
            </a:pP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dirty="0"/>
              <a:t>JACoW Proceedings publishing moved to Electra (September 2025) where NEW Proceeding Search Engine has been developed</a:t>
            </a:r>
            <a:br>
              <a:rPr lang="en-GB" dirty="0"/>
            </a:br>
            <a:r>
              <a:rPr lang="en-GB" dirty="0">
                <a:highlight>
                  <a:srgbClr val="FFFF00"/>
                </a:highlight>
              </a:rPr>
              <a:t>Thanks to Ronny for the work in the last ~ 17 y, and thanks to Ivan and Stefano for current and future work</a:t>
            </a:r>
          </a:p>
          <a:p>
            <a:pPr lvl="2"/>
            <a:r>
              <a:rPr lang="en-GB" dirty="0"/>
              <a:t>To be asked to KEK if backup of proceeding will continue after Oracle </a:t>
            </a:r>
            <a:r>
              <a:rPr lang="en-GB" dirty="0" err="1"/>
              <a:t>archivation</a:t>
            </a:r>
            <a:r>
              <a:rPr lang="en-GB" dirty="0"/>
              <a:t>  </a:t>
            </a:r>
          </a:p>
          <a:p>
            <a:pPr marL="1150938" indent="-1150938">
              <a:buNone/>
            </a:pP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dirty="0"/>
              <a:t>Search engine to be released</a:t>
            </a:r>
            <a:r>
              <a:rPr lang="en-GB" dirty="0">
                <a:solidFill>
                  <a:schemeClr val="accent2"/>
                </a:solidFill>
              </a:rPr>
              <a:t> (See Stefano’s presentation) </a:t>
            </a:r>
            <a:r>
              <a:rPr lang="en-GB" dirty="0"/>
              <a:t>based on open-source Apache-SOLR</a:t>
            </a:r>
            <a:endParaRPr lang="en-GB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dirty="0"/>
              <a:t>Issue: if paper submitted with JACoW, cannot be submitted with another PR journal (see for ex. Light-Source journals), </a:t>
            </a:r>
            <a:r>
              <a:rPr lang="en-GB" i="1" dirty="0"/>
              <a:t>pre-print</a:t>
            </a:r>
            <a:r>
              <a:rPr lang="en-GB" dirty="0"/>
              <a:t> may be a solution for some journals</a:t>
            </a:r>
          </a:p>
          <a:p>
            <a:pPr marL="1150938" indent="-1150938">
              <a:buNone/>
            </a:pP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dirty="0" err="1"/>
              <a:t>www.jacow.org</a:t>
            </a:r>
            <a:r>
              <a:rPr lang="en-GB" dirty="0"/>
              <a:t> being restyled </a:t>
            </a:r>
            <a:r>
              <a:rPr lang="en-GB" dirty="0">
                <a:solidFill>
                  <a:schemeClr val="accent2"/>
                </a:solidFill>
              </a:rPr>
              <a:t>– </a:t>
            </a:r>
            <a:r>
              <a:rPr lang="en-GB" dirty="0"/>
              <a:t>work in progress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924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B3D2C-2144-0174-C351-E1CA501A8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373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Proceedings in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BE847-06AB-7EAF-A5E9-0FF1B4EB1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2391"/>
            <a:ext cx="4777409" cy="4934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Published since last TM</a:t>
            </a:r>
          </a:p>
          <a:p>
            <a:r>
              <a:rPr lang="en-GB" dirty="0"/>
              <a:t>IPAC’25 pre-proceedings</a:t>
            </a:r>
          </a:p>
          <a:p>
            <a:r>
              <a:rPr lang="en-GB" dirty="0"/>
              <a:t>HB’25 pre-proceedings</a:t>
            </a:r>
          </a:p>
          <a:p>
            <a:r>
              <a:rPr lang="en-GB" dirty="0"/>
              <a:t>HIAT'25 proceedings</a:t>
            </a:r>
          </a:p>
          <a:p>
            <a:r>
              <a:rPr lang="en-GB" dirty="0"/>
              <a:t>ECRIS'24 proceedings</a:t>
            </a:r>
          </a:p>
          <a:p>
            <a:r>
              <a:rPr lang="en-GB" dirty="0"/>
              <a:t>SAP'23 proceedings</a:t>
            </a:r>
          </a:p>
          <a:p>
            <a:r>
              <a:rPr lang="en-GB" dirty="0"/>
              <a:t>EBIST'22 proceedings</a:t>
            </a:r>
          </a:p>
          <a:p>
            <a:r>
              <a:rPr lang="en-GB" dirty="0"/>
              <a:t>IBIC'24 proceedings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ED5549B-03E6-5005-CDA4-66DF72042402}"/>
              </a:ext>
            </a:extLst>
          </p:cNvPr>
          <p:cNvSpPr txBox="1">
            <a:spLocks/>
          </p:cNvSpPr>
          <p:nvPr/>
        </p:nvSpPr>
        <p:spPr>
          <a:xfrm>
            <a:off x="6662517" y="1242391"/>
            <a:ext cx="4846983" cy="49345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To be published</a:t>
            </a:r>
          </a:p>
          <a:p>
            <a:r>
              <a:rPr lang="en-GB" dirty="0"/>
              <a:t>eeFACT’25</a:t>
            </a:r>
          </a:p>
          <a:p>
            <a:r>
              <a:rPr lang="en-GB" dirty="0"/>
              <a:t>NA-PAC'25</a:t>
            </a:r>
          </a:p>
          <a:p>
            <a:r>
              <a:rPr lang="en-GB" dirty="0"/>
              <a:t>SAP'25</a:t>
            </a:r>
          </a:p>
          <a:p>
            <a:r>
              <a:rPr lang="en-GB" dirty="0"/>
              <a:t>IBIC'25</a:t>
            </a:r>
          </a:p>
          <a:p>
            <a:r>
              <a:rPr lang="en-GB" dirty="0"/>
              <a:t>MEDSI'25</a:t>
            </a:r>
          </a:p>
          <a:p>
            <a:r>
              <a:rPr lang="en-GB" dirty="0"/>
              <a:t>ICALEPCS'25</a:t>
            </a:r>
          </a:p>
          <a:p>
            <a:r>
              <a:rPr lang="en-GB" dirty="0"/>
              <a:t>SRF'25</a:t>
            </a:r>
          </a:p>
          <a:p>
            <a:r>
              <a:rPr lang="en-GB" dirty="0"/>
              <a:t>COOL'25</a:t>
            </a:r>
          </a:p>
          <a:p>
            <a:r>
              <a:rPr lang="en-GB" dirty="0"/>
              <a:t>CYCLOTRONS'25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9237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9157F-ED49-533F-8E50-5718E53A4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252" y="150190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Working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17A00-9A63-C4E6-BCE3-413263724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122" y="1253331"/>
            <a:ext cx="11310730" cy="5087834"/>
          </a:xfrm>
        </p:spPr>
        <p:txBody>
          <a:bodyPr/>
          <a:lstStyle/>
          <a:p>
            <a:pPr marL="520700" indent="-520700"/>
            <a:r>
              <a:rPr lang="en-GB" dirty="0">
                <a:solidFill>
                  <a:srgbClr val="92D050"/>
                </a:solidFill>
              </a:rPr>
              <a:t>Mobile App WG – work completed, WG dissolved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Template WG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Documentation &amp; Wiki WG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IT tools WG –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Central Repository Manager WG –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Proceeding publication WG –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CERN hosted international collaboration set-up WG –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dirty="0"/>
              <a:t> </a:t>
            </a:r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WG composition and mandate will be published on website</a:t>
            </a:r>
          </a:p>
        </p:txBody>
      </p:sp>
    </p:spTree>
    <p:extLst>
      <p:ext uri="{BB962C8B-B14F-4D97-AF65-F5344CB8AC3E}">
        <p14:creationId xmlns:p14="http://schemas.microsoft.com/office/powerpoint/2010/main" val="3558630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41D32-0F05-CD8C-96AF-9AA678BFE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23BA3-AE3C-F4A7-7DB8-224EF5AB1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252" y="150190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Working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444E4-E1D3-A27C-EFCF-176822F96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122" y="1253331"/>
            <a:ext cx="11310730" cy="508783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Template WG:</a:t>
            </a:r>
          </a:p>
          <a:p>
            <a:pPr lvl="1"/>
            <a:r>
              <a:rPr lang="en-GB" dirty="0"/>
              <a:t>Word and Latex templates converged on common JACoW template, should be relatively stable </a:t>
            </a:r>
          </a:p>
          <a:p>
            <a:pPr lvl="1"/>
            <a:r>
              <a:rPr lang="en-GB" dirty="0"/>
              <a:t>Length of paper defined by conferences</a:t>
            </a:r>
          </a:p>
          <a:p>
            <a:pPr lvl="1"/>
            <a:r>
              <a:rPr lang="en-GB" dirty="0">
                <a:highlight>
                  <a:srgbClr val="FFFF00"/>
                </a:highlight>
              </a:rPr>
              <a:t>Field to be added at registration about Latex or Word choice</a:t>
            </a:r>
            <a:r>
              <a:rPr lang="en-GB" dirty="0"/>
              <a:t> to help editors selection </a:t>
            </a:r>
          </a:p>
          <a:p>
            <a:pPr lvl="1"/>
            <a:r>
              <a:rPr lang="en-GB" dirty="0"/>
              <a:t>Agreed to issue new template versions with presentation at </a:t>
            </a:r>
            <a:r>
              <a:rPr lang="en-GB" dirty="0" err="1"/>
              <a:t>BoD</a:t>
            </a:r>
            <a:r>
              <a:rPr lang="en-GB" dirty="0"/>
              <a:t> in January and tested version release no later than March</a:t>
            </a:r>
          </a:p>
          <a:p>
            <a:pPr lvl="2"/>
            <a:r>
              <a:rPr lang="en-GB" dirty="0"/>
              <a:t>Tests including on dummy conference to verify that pdf generated compliant with standard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Documentation &amp; Wiki WG</a:t>
            </a:r>
          </a:p>
          <a:p>
            <a:pPr lvl="1"/>
            <a:r>
              <a:rPr lang="en-GB" dirty="0"/>
              <a:t>Information re-organised in clearer fashion + elimination of references to SPMS </a:t>
            </a:r>
          </a:p>
          <a:p>
            <a:pPr lvl="1"/>
            <a:r>
              <a:rPr lang="en-GB" dirty="0"/>
              <a:t>New site published ~ February 2026 for people to ‘test’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IT tools WG –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endParaRPr lang="en-GB" dirty="0"/>
          </a:p>
          <a:p>
            <a:pPr lvl="1"/>
            <a:r>
              <a:rPr lang="en-GB" dirty="0"/>
              <a:t>Procedures to use tools to be documented</a:t>
            </a:r>
          </a:p>
          <a:p>
            <a:pPr lvl="1"/>
            <a:r>
              <a:rPr lang="en-GB" dirty="0"/>
              <a:t>When tools upgraded or maintained, cross-talking between tools to be included and tested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717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91E27-4E50-99B6-94AA-ABC237F21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0E508-61FF-6A63-ADC1-817A5CD96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252" y="150190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Working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424A0-899E-26B3-439A-1A33D6AAD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122" y="1253331"/>
            <a:ext cx="11310730" cy="508783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Central Repository Manager WG –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</a:p>
          <a:p>
            <a:pPr lvl="1"/>
            <a:r>
              <a:rPr lang="en-GB" dirty="0"/>
              <a:t>CRMs from 3 different regions (as with SPMS)</a:t>
            </a:r>
          </a:p>
          <a:p>
            <a:pPr lvl="1"/>
            <a:r>
              <a:rPr lang="en-GB" dirty="0"/>
              <a:t>Full Access to Central Repository for profile corrections or validation</a:t>
            </a:r>
          </a:p>
          <a:p>
            <a:pPr lvl="1"/>
            <a:r>
              <a:rPr lang="en-GB" dirty="0"/>
              <a:t>Assisting conference during Author-Title Check (+ interact with Indico CERN?)</a:t>
            </a:r>
          </a:p>
          <a:p>
            <a:pPr lvl="1"/>
            <a:r>
              <a:rPr lang="en-GB" dirty="0"/>
              <a:t>Data clean up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Proceeding publication WG –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</a:p>
          <a:p>
            <a:pPr lvl="1"/>
            <a:r>
              <a:rPr lang="en-GB" dirty="0"/>
              <a:t>Write up new procedure for proceeding publication (</a:t>
            </a:r>
            <a:r>
              <a:rPr lang="en-GB" dirty="0" err="1"/>
              <a:t>CiE</a:t>
            </a:r>
            <a:r>
              <a:rPr lang="en-GB" dirty="0"/>
              <a:t> to be implicated ??)</a:t>
            </a:r>
          </a:p>
          <a:p>
            <a:pPr lvl="2"/>
            <a:r>
              <a:rPr lang="en-GB" dirty="0"/>
              <a:t>DOI generated by publisher</a:t>
            </a:r>
          </a:p>
          <a:p>
            <a:pPr lvl="1"/>
            <a:r>
              <a:rPr lang="en-GB" dirty="0"/>
              <a:t>Define test procedure</a:t>
            </a:r>
          </a:p>
          <a:p>
            <a:pPr lvl="1"/>
            <a:r>
              <a:rPr lang="en-GB" dirty="0"/>
              <a:t>Maintain know-how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CERN hosted international collaboration set-up WG – </a:t>
            </a: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</a:p>
          <a:p>
            <a:pPr lvl="1"/>
            <a:r>
              <a:rPr lang="en-GB" dirty="0"/>
              <a:t>Inventory of JACoW activity with associated manpower and costs</a:t>
            </a:r>
          </a:p>
          <a:p>
            <a:pPr lvl="1"/>
            <a:r>
              <a:rPr lang="en-GB" dirty="0"/>
              <a:t>Chart review to include all activities and roles as bases for MoU</a:t>
            </a:r>
          </a:p>
          <a:p>
            <a:pPr lvl="1"/>
            <a:r>
              <a:rPr lang="en-GB" dirty="0"/>
              <a:t>Final proposal to CERN management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7989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16314</TotalTime>
  <Words>853</Words>
  <Application>Microsoft Macintosh PowerPoint</Application>
  <PresentationFormat>Widescreen</PresentationFormat>
  <Paragraphs>115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Wingdings</vt:lpstr>
      <vt:lpstr>Aptos Display</vt:lpstr>
      <vt:lpstr>Aptos</vt:lpstr>
      <vt:lpstr>Arial</vt:lpstr>
      <vt:lpstr>Office Theme</vt:lpstr>
      <vt:lpstr>Report on JACoW activity 2025 and summary of pre-TM</vt:lpstr>
      <vt:lpstr>JACoW Board of Directors</vt:lpstr>
      <vt:lpstr>PowerPoint Presentation</vt:lpstr>
      <vt:lpstr>PowerPoint Presentation</vt:lpstr>
      <vt:lpstr>PowerPoint Presentation</vt:lpstr>
      <vt:lpstr>Proceedings in 2025</vt:lpstr>
      <vt:lpstr>Working Groups</vt:lpstr>
      <vt:lpstr>Working Groups</vt:lpstr>
      <vt:lpstr>Working Groups</vt:lpstr>
      <vt:lpstr>JACoW Privacy Policy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Adriana Rossi</dc:creator>
  <cp:lastModifiedBy>Adriana Rossi</cp:lastModifiedBy>
  <cp:revision>106</cp:revision>
  <cp:lastPrinted>2025-10-29T08:55:44Z</cp:lastPrinted>
  <dcterms:created xsi:type="dcterms:W3CDTF">2025-03-02T07:45:49Z</dcterms:created>
  <dcterms:modified xsi:type="dcterms:W3CDTF">2025-11-05T14:38:09Z</dcterms:modified>
</cp:coreProperties>
</file>