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18" r:id="rId3"/>
    <p:sldId id="258" r:id="rId4"/>
    <p:sldId id="291" r:id="rId5"/>
    <p:sldId id="257" r:id="rId6"/>
    <p:sldId id="299" r:id="rId7"/>
    <p:sldId id="259" r:id="rId8"/>
    <p:sldId id="267" r:id="rId9"/>
    <p:sldId id="289" r:id="rId10"/>
    <p:sldId id="301" r:id="rId11"/>
    <p:sldId id="311" r:id="rId12"/>
    <p:sldId id="312" r:id="rId13"/>
    <p:sldId id="313" r:id="rId14"/>
    <p:sldId id="315" r:id="rId15"/>
    <p:sldId id="316" r:id="rId16"/>
    <p:sldId id="317" r:id="rId17"/>
  </p:sldIdLst>
  <p:sldSz cx="12192000" cy="6858000"/>
  <p:notesSz cx="6858000" cy="9144000"/>
  <p:embeddedFontLst>
    <p:embeddedFont>
      <p:font typeface="Aptos Light" panose="020B0004020202020204" pitchFamily="34" charset="0"/>
      <p:regular r:id="rId19"/>
      <p:italic r:id="rId20"/>
    </p:embeddedFont>
    <p:embeddedFont>
      <p:font typeface="Gadugi" panose="020B0502040204020203" pitchFamily="34" charset="0"/>
      <p:regular r:id="rId21"/>
      <p:bold r:id="rId22"/>
    </p:embeddedFont>
    <p:embeddedFont>
      <p:font typeface="Open Sans" panose="020B0606030504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5C9DFE"/>
    <a:srgbClr val="C8D79E"/>
    <a:srgbClr val="448AD7"/>
    <a:srgbClr val="FF9300"/>
    <a:srgbClr val="00A4E4"/>
    <a:srgbClr val="0281C7"/>
    <a:srgbClr val="00649C"/>
    <a:srgbClr val="596E9B"/>
    <a:srgbClr val="72D0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95"/>
    <p:restoredTop sz="96327"/>
  </p:normalViewPr>
  <p:slideViewPr>
    <p:cSldViewPr snapToGrid="0">
      <p:cViewPr varScale="1">
        <p:scale>
          <a:sx n="117" d="100"/>
          <a:sy n="117" d="100"/>
        </p:scale>
        <p:origin x="20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B965B-DD69-EB43-8420-F569FA79D66F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ED1A8-CBC1-0E44-93DD-65FB7BBB71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89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3F4350"/>
                </a:solidFill>
                <a:effectLst/>
                <a:latin typeface="+mn-lt"/>
              </a:rPr>
              <a:t>MEOW tool (online processor for CAT, hosted at </a:t>
            </a:r>
            <a:r>
              <a:rPr lang="en-US" b="0" i="0" dirty="0" err="1">
                <a:solidFill>
                  <a:srgbClr val="3F4350"/>
                </a:solidFill>
                <a:effectLst/>
                <a:latin typeface="+mn-lt"/>
              </a:rPr>
              <a:t>Elettra</a:t>
            </a:r>
            <a:r>
              <a:rPr lang="en-US" b="0" i="0" dirty="0">
                <a:solidFill>
                  <a:srgbClr val="3F4350"/>
                </a:solidFill>
                <a:effectLst/>
                <a:latin typeface="+mn-lt"/>
              </a:rPr>
              <a:t>) </a:t>
            </a:r>
          </a:p>
          <a:p>
            <a:r>
              <a:rPr lang="en-US" sz="1200" dirty="0">
                <a:latin typeface="+mn-lt"/>
              </a:rPr>
              <a:t>Due to the technological obsolescence of the CERN/JACoW Search Engine, certain functionalities have disappeared (e.g. keyword search). More importantly, papers generated by the CAT tool are </a:t>
            </a:r>
            <a:r>
              <a:rPr lang="en-US" sz="1200" u="sng" dirty="0">
                <a:latin typeface="+mn-lt"/>
              </a:rPr>
              <a:t>not</a:t>
            </a:r>
            <a:r>
              <a:rPr lang="en-US" sz="1200" dirty="0">
                <a:latin typeface="+mn-lt"/>
              </a:rPr>
              <a:t> found by the CERN/JACoW Search Engine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latin typeface="+mn-lt"/>
              </a:rPr>
              <a:t>The use of the new CERN search engine for JACoW is under discussion</a:t>
            </a:r>
            <a:endParaRPr lang="en-US" b="1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ED1A8-CBC1-0E44-93DD-65FB7BBB718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90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16A40-81D7-D6E8-E3A6-1B67AC7F56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2DE30-A019-B825-E232-F90BC0BF1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8694D-5196-5B52-827C-D4EDF7B8F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EEE0C-007F-50BE-8B62-BBBFCEDE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F3267-95E5-E9CF-E362-B3C6D3F38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5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9F0C0-9D9D-93FB-AA30-A6D6D009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76700-808E-911F-181D-732461F15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5832A-69E5-B939-DE26-641FE137F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F048F-3A7F-60CB-A7DA-4D3604124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551130-3162-7F17-1CA1-D66B4707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0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ECA3A-26C2-90C3-B8A9-BF3C11181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4BA2D-1C28-4955-408F-DFF5426F3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41C7-AD06-C92A-BC14-17707253E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348F8-FB3F-FD09-4329-978D20F56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FD9AE-98DD-DD5C-1BB2-D5ACC33E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63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92DFA-C062-FBF5-3BDC-E6021B76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0382A-5581-9C03-A6DA-B37DEB979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7F924-B6B3-3772-32C4-A6C3BD281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58249-9C4E-5D8F-D825-E88F0EC7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876D7-2D55-592B-86CF-72B34ABC1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86839-BD40-4AEB-8391-82FBFB7F3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846DA-9C05-CC34-312B-9BFDF6B0C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DC51C-2684-43ED-7895-CA8C98565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137CA-DFC3-5313-43EA-C0AF1C931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A626B-80AF-6147-61D7-5C8ACCB7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4D62B-590B-916B-0D4F-2B8EE107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0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EE256-7A37-F11F-86AB-FC92C915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66776"/>
            <a:ext cx="10515600" cy="8239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AF256-365F-F30E-72D7-1739E04CB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B27C-ED96-04A7-8B6E-54A26B178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0D80AB-94DD-7EB2-06E8-503AA0E7D9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7A5CBC-DE60-AF97-6A3B-B0E3EDCA21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79E228-CCE6-4570-ACF7-0F4B5267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804F2-8E3D-D674-3671-EAAB3380D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4DC01-50BC-5CE7-6D62-B6730F713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9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AC6B8-5CB1-0D17-6B82-B6B424F24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5287AA-8DA5-576E-16D1-B3106AE5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52979D-94C6-22D0-8AE3-61B228580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FB5167-0E38-B89A-D18D-8ABAB004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17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7AF79E-87A5-1634-16E3-F773CC59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B906-C505-E585-A88E-29F24C19B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8FD50-1374-64FF-B8AB-45C15E94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1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B7B20-A92F-1AF4-08AD-CD48879AB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945AD-81AC-E2C5-B999-EC6BC62E4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9606D-166B-C7D5-8F3D-3D78E3C56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69B579-877A-4A76-B305-FD293D047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EB81E-D129-83BF-8834-60D0034ED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715F2-FA5B-EF54-99A2-6B074288D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67428-3D0A-0BBD-9A41-748D2C419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29EE27-B2C1-E969-B211-822592A75B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B4BF06-B4C4-8DB5-3F2C-0F794C661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EE618-5349-BC56-FCE1-386B94A7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66AAF-A468-6D44-89CE-C89AFA297B4E}" type="datetimeFigureOut">
              <a:rPr lang="en-GB" smtClean="0"/>
              <a:t>04/11/2025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193E5-B4AD-EC87-56DB-32130B360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8909C-D293-806D-3104-A2127DF6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AB5F-C5DB-F24E-A358-AAC8B8CC82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0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041D6-5CFE-87CE-A6C3-20EE0DABD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5199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398A3-C259-F837-1926-DE8EA78BE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342BA-4D02-48CF-A7B6-F71B855AE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C9DFE"/>
                </a:solidFill>
              </a:defRPr>
            </a:lvl1pPr>
          </a:lstStyle>
          <a:p>
            <a:fld id="{1B566AAF-A468-6D44-89CE-C89AFA297B4E}" type="datetimeFigureOut">
              <a:rPr lang="en-GB" smtClean="0"/>
              <a:pPr/>
              <a:t>04/11/2025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132E7-7C45-231C-A42C-F96A8C067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C9DFE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3DB0-F586-836B-E45A-A01888782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C9DFE"/>
                </a:solidFill>
              </a:defRPr>
            </a:lvl1pPr>
          </a:lstStyle>
          <a:p>
            <a:fld id="{5BBDAB5F-C5DB-F24E-A358-AAC8B8CC821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A blue and white sign with a black background&#10;&#10;AI-generated content may be incorrect.">
            <a:extLst>
              <a:ext uri="{FF2B5EF4-FFF2-40B4-BE49-F238E27FC236}">
                <a16:creationId xmlns:a16="http://schemas.microsoft.com/office/drawing/2014/main" id="{63F836A5-7375-74EA-7A25-ACAC4425F98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77520" y="-15876"/>
            <a:ext cx="3898650" cy="98107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90D8E4A-FE14-0F41-5C21-E0831B627F1A}"/>
              </a:ext>
            </a:extLst>
          </p:cNvPr>
          <p:cNvCxnSpPr/>
          <p:nvPr userDrawn="1"/>
        </p:nvCxnSpPr>
        <p:spPr>
          <a:xfrm>
            <a:off x="314960" y="883920"/>
            <a:ext cx="11389360" cy="0"/>
          </a:xfrm>
          <a:prstGeom prst="line">
            <a:avLst/>
          </a:prstGeom>
          <a:ln w="38100">
            <a:solidFill>
              <a:srgbClr val="5C9DF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70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C9DF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JACoW-org/JICT" TargetMode="External"/><Relationship Id="rId3" Type="http://schemas.openxmlformats.org/officeDocument/2006/relationships/image" Target="../media/image9.gif"/><Relationship Id="rId7" Type="http://schemas.openxmlformats.org/officeDocument/2006/relationships/hyperlink" Target="https://www.jacow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openxmlformats.org/officeDocument/2006/relationships/hyperlink" Target="https://github.com/JACoW-org/MEOW" TargetMode="External"/><Relationship Id="rId4" Type="http://schemas.openxmlformats.org/officeDocument/2006/relationships/image" Target="../media/image10.jpeg"/><Relationship Id="rId9" Type="http://schemas.openxmlformats.org/officeDocument/2006/relationships/hyperlink" Target="https://scan.jacow.org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53B16-4A30-7B6E-76EE-5B3E9111F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571" y="1122363"/>
            <a:ext cx="11332029" cy="23876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66FF"/>
                </a:solidFill>
              </a:rPr>
              <a:t>Welcome to the JTM25 and agenda</a:t>
            </a:r>
            <a:endParaRPr lang="en-GB" sz="1800" dirty="0">
              <a:solidFill>
                <a:srgbClr val="0066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8DFF3E-2F72-020D-43DB-CE914749B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6571" y="4456008"/>
            <a:ext cx="11332029" cy="163998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JACoW Team Meeting 2025 – CERN, 3-7 Nov. 2025 </a:t>
            </a:r>
          </a:p>
          <a:p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Adriana Rossi as 2025-27 JACoW Chair</a:t>
            </a:r>
            <a:b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612003-F791-E261-3D3C-5E3326BC60C4}"/>
              </a:ext>
            </a:extLst>
          </p:cNvPr>
          <p:cNvSpPr txBox="1">
            <a:spLocks/>
          </p:cNvSpPr>
          <p:nvPr/>
        </p:nvSpPr>
        <p:spPr>
          <a:xfrm>
            <a:off x="1164020" y="155902"/>
            <a:ext cx="10515600" cy="7254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GB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552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van Andrian">
            <a:extLst>
              <a:ext uri="{FF2B5EF4-FFF2-40B4-BE49-F238E27FC236}">
                <a16:creationId xmlns:a16="http://schemas.microsoft.com/office/drawing/2014/main" id="{CB7882E2-7023-5ACB-527C-FA2BF94BD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5"/>
          <a:stretch>
            <a:fillRect/>
          </a:stretch>
        </p:blipFill>
        <p:spPr bwMode="auto">
          <a:xfrm>
            <a:off x="592432" y="1602680"/>
            <a:ext cx="1561569" cy="15206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JACoW / JTM2023 / Poster Session">
            <a:extLst>
              <a:ext uri="{FF2B5EF4-FFF2-40B4-BE49-F238E27FC236}">
                <a16:creationId xmlns:a16="http://schemas.microsoft.com/office/drawing/2014/main" id="{FC49DA8B-62C4-D4B8-352C-07CE49A20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3180" y="1886199"/>
            <a:ext cx="1886988" cy="18619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489B6B8-829F-9864-02B4-B7A23694C4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164" y="4368183"/>
            <a:ext cx="1742001" cy="21507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B32A8F2-BBBC-0C06-A4EE-D08900D4AB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8999" y="2840275"/>
            <a:ext cx="1633761" cy="18619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949AFE5-E025-7532-69AB-A6F262247C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0148" y="1231103"/>
            <a:ext cx="3240869" cy="321834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35864FDB-0A89-55D9-E0F2-BBC73D9193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8693" y="4857988"/>
            <a:ext cx="1757604" cy="161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group of people holding wine glasses&#10;&#10;AI-generated content may be incorrect.">
            <a:extLst>
              <a:ext uri="{FF2B5EF4-FFF2-40B4-BE49-F238E27FC236}">
                <a16:creationId xmlns:a16="http://schemas.microsoft.com/office/drawing/2014/main" id="{581F627F-9087-52BE-1CB3-32BBD4A4C1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343" y="3801506"/>
            <a:ext cx="1560657" cy="2026430"/>
          </a:xfrm>
          <a:prstGeom prst="rect">
            <a:avLst/>
          </a:prstGeom>
        </p:spPr>
      </p:pic>
      <p:pic>
        <p:nvPicPr>
          <p:cNvPr id="1028" name="Picture 4" descr="Michel Succar - Software engineer at CERN | B. Eng. - Systems and  Computation Engineer | B. Eng. - Industrial Engineer | LinkedIn">
            <a:extLst>
              <a:ext uri="{FF2B5EF4-FFF2-40B4-BE49-F238E27FC236}">
                <a16:creationId xmlns:a16="http://schemas.microsoft.com/office/drawing/2014/main" id="{D4A426E0-00E9-BDAF-D5CD-0838997A7F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835" y="2822853"/>
            <a:ext cx="1961293" cy="191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rst Indico Workshop - Web Frameworks">
            <a:extLst>
              <a:ext uri="{FF2B5EF4-FFF2-40B4-BE49-F238E27FC236}">
                <a16:creationId xmlns:a16="http://schemas.microsoft.com/office/drawing/2014/main" id="{2CF81AC8-ECAB-3B8B-7A7F-B3FC0517B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485" y="3751047"/>
            <a:ext cx="1942720" cy="202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9BAF89-5162-3C84-63FA-A5BE0B202730}"/>
              </a:ext>
            </a:extLst>
          </p:cNvPr>
          <p:cNvSpPr txBox="1"/>
          <p:nvPr/>
        </p:nvSpPr>
        <p:spPr>
          <a:xfrm>
            <a:off x="592432" y="3125879"/>
            <a:ext cx="156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Ivan Andrian</a:t>
            </a:r>
          </a:p>
        </p:txBody>
      </p:sp>
      <p:pic>
        <p:nvPicPr>
          <p:cNvPr id="10" name="Picture 9" descr="A person sitting at a table holding a glass of beer&#10;&#10;AI-generated content may be incorrect.">
            <a:extLst>
              <a:ext uri="{FF2B5EF4-FFF2-40B4-BE49-F238E27FC236}">
                <a16:creationId xmlns:a16="http://schemas.microsoft.com/office/drawing/2014/main" id="{BD948CF0-8C9F-FCE0-5B9B-0145822CFD4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99245" y="1140793"/>
            <a:ext cx="1332101" cy="11738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379403-5392-187D-670F-FCCEB0747D10}"/>
              </a:ext>
            </a:extLst>
          </p:cNvPr>
          <p:cNvSpPr txBox="1"/>
          <p:nvPr/>
        </p:nvSpPr>
        <p:spPr>
          <a:xfrm>
            <a:off x="529541" y="5827936"/>
            <a:ext cx="162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Stefano </a:t>
            </a:r>
            <a:r>
              <a:rPr lang="en-GB" dirty="0" err="1"/>
              <a:t>Deiuri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9B222C-FAE5-9173-9E8B-FF9821FF7AFB}"/>
              </a:ext>
            </a:extLst>
          </p:cNvPr>
          <p:cNvSpPr txBox="1"/>
          <p:nvPr/>
        </p:nvSpPr>
        <p:spPr>
          <a:xfrm>
            <a:off x="2839848" y="2193944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Duarte Galvão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8ECEE0-6C89-26B7-093F-85D58555E71D}"/>
              </a:ext>
            </a:extLst>
          </p:cNvPr>
          <p:cNvSpPr txBox="1"/>
          <p:nvPr/>
        </p:nvSpPr>
        <p:spPr>
          <a:xfrm>
            <a:off x="4887128" y="2193944"/>
            <a:ext cx="156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Ronny Billen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0D638C-DBE3-DCE5-BDDE-DCB2B13B0539}"/>
              </a:ext>
            </a:extLst>
          </p:cNvPr>
          <p:cNvSpPr txBox="1"/>
          <p:nvPr/>
        </p:nvSpPr>
        <p:spPr>
          <a:xfrm>
            <a:off x="2578044" y="4062693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Michel Succar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55C66C2-C534-B192-BB6D-58934A6014A8}"/>
              </a:ext>
            </a:extLst>
          </p:cNvPr>
          <p:cNvSpPr txBox="1"/>
          <p:nvPr/>
        </p:nvSpPr>
        <p:spPr>
          <a:xfrm>
            <a:off x="4591683" y="5010931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Adrian Monnich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95AD3D-83D4-2855-533C-42669F42A609}"/>
              </a:ext>
            </a:extLst>
          </p:cNvPr>
          <p:cNvSpPr txBox="1"/>
          <p:nvPr/>
        </p:nvSpPr>
        <p:spPr>
          <a:xfrm>
            <a:off x="6631388" y="3098001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David 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Button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75DEE5-B966-48F5-CB7A-555551739A59}"/>
              </a:ext>
            </a:extLst>
          </p:cNvPr>
          <p:cNvSpPr txBox="1"/>
          <p:nvPr/>
        </p:nvSpPr>
        <p:spPr>
          <a:xfrm>
            <a:off x="8538342" y="2314648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Josh </a:t>
            </a:r>
            <a:br>
              <a:rPr lang="en-GB" dirty="0">
                <a:solidFill>
                  <a:schemeClr val="accent1"/>
                </a:solidFill>
              </a:rPr>
            </a:br>
            <a:r>
              <a:rPr lang="en-GB" dirty="0">
                <a:solidFill>
                  <a:schemeClr val="accent1"/>
                </a:solidFill>
              </a:rPr>
              <a:t>Peters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530609-1611-36AA-B561-7E938B0C7A6F}"/>
              </a:ext>
            </a:extLst>
          </p:cNvPr>
          <p:cNvSpPr txBox="1"/>
          <p:nvPr/>
        </p:nvSpPr>
        <p:spPr>
          <a:xfrm>
            <a:off x="7417214" y="5795346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Jan 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Chrin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D13239-2B19-895D-90E6-1BD46BDFF2F7}"/>
              </a:ext>
            </a:extLst>
          </p:cNvPr>
          <p:cNvSpPr txBox="1"/>
          <p:nvPr/>
        </p:nvSpPr>
        <p:spPr>
          <a:xfrm>
            <a:off x="10483966" y="2193944"/>
            <a:ext cx="1560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Volker </a:t>
            </a:r>
            <a:br>
              <a:rPr lang="en-GB" dirty="0"/>
            </a:br>
            <a:r>
              <a:rPr lang="en-GB" dirty="0"/>
              <a:t>Schaa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34420E-B718-B693-5787-05934232BDD2}"/>
              </a:ext>
            </a:extLst>
          </p:cNvPr>
          <p:cNvSpPr txBox="1"/>
          <p:nvPr/>
        </p:nvSpPr>
        <p:spPr>
          <a:xfrm>
            <a:off x="9699717" y="6137624"/>
            <a:ext cx="1580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 err="1">
                <a:solidFill>
                  <a:schemeClr val="bg2"/>
                </a:solidFill>
                <a:effectLst/>
                <a:latin typeface="Open Sans" panose="020B0606030504020204" pitchFamily="34" charset="0"/>
              </a:rPr>
              <a:t>Zhichu</a:t>
            </a:r>
            <a:r>
              <a:rPr lang="en-US" b="0" i="0" dirty="0">
                <a:solidFill>
                  <a:schemeClr val="bg2"/>
                </a:solidFill>
                <a:effectLst/>
                <a:latin typeface="Open Sans" panose="020B0606030504020204" pitchFamily="34" charset="0"/>
              </a:rPr>
              <a:t> Chen (</a:t>
            </a:r>
            <a:r>
              <a:rPr lang="en-US" b="0" i="0" dirty="0">
                <a:effectLst/>
                <a:latin typeface="Open Sans" panose="020B0606030504020204" pitchFamily="34" charset="0"/>
              </a:rPr>
              <a:t>Ross</a:t>
            </a:r>
            <a:r>
              <a:rPr lang="en-US" b="0" i="0" dirty="0">
                <a:solidFill>
                  <a:schemeClr val="bg2"/>
                </a:solidFill>
                <a:effectLst/>
                <a:latin typeface="Open Sans" panose="020B0606030504020204" pitchFamily="34" charset="0"/>
              </a:rPr>
              <a:t>)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904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city&#10;&#10;AI-generated content may be incorrect.">
            <a:extLst>
              <a:ext uri="{FF2B5EF4-FFF2-40B4-BE49-F238E27FC236}">
                <a16:creationId xmlns:a16="http://schemas.microsoft.com/office/drawing/2014/main" id="{46A79FD6-6E52-8369-DFFE-B7092B15E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878" y="0"/>
            <a:ext cx="6936122" cy="68580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3547C2E-428A-1F42-1C1E-E78CE0FBE7DB}"/>
              </a:ext>
            </a:extLst>
          </p:cNvPr>
          <p:cNvSpPr/>
          <p:nvPr/>
        </p:nvSpPr>
        <p:spPr>
          <a:xfrm>
            <a:off x="8649644" y="6168468"/>
            <a:ext cx="482265" cy="4851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>
                <a:ln>
                  <a:solidFill>
                    <a:schemeClr val="bg1"/>
                  </a:solidFill>
                </a:ln>
              </a:rPr>
              <a:t>40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3607856-7383-67C5-60D1-90EA9CAB2DAB}"/>
              </a:ext>
            </a:extLst>
          </p:cNvPr>
          <p:cNvGrpSpPr/>
          <p:nvPr/>
        </p:nvGrpSpPr>
        <p:grpSpPr>
          <a:xfrm>
            <a:off x="8641389" y="3923939"/>
            <a:ext cx="824201" cy="949454"/>
            <a:chOff x="8641389" y="3923939"/>
            <a:chExt cx="824201" cy="94945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D2BB0F3-55C6-15D7-D308-76FE67DF2079}"/>
                </a:ext>
              </a:extLst>
            </p:cNvPr>
            <p:cNvSpPr/>
            <p:nvPr/>
          </p:nvSpPr>
          <p:spPr>
            <a:xfrm>
              <a:off x="8672855" y="4279050"/>
              <a:ext cx="358761" cy="594343"/>
            </a:xfrm>
            <a:custGeom>
              <a:avLst/>
              <a:gdLst>
                <a:gd name="connsiteX0" fmla="*/ 0 w 407970"/>
                <a:gd name="connsiteY0" fmla="*/ 0 h 512064"/>
                <a:gd name="connsiteX1" fmla="*/ 407970 w 407970"/>
                <a:gd name="connsiteY1" fmla="*/ 0 h 512064"/>
                <a:gd name="connsiteX2" fmla="*/ 407970 w 407970"/>
                <a:gd name="connsiteY2" fmla="*/ 512064 h 512064"/>
                <a:gd name="connsiteX3" fmla="*/ 0 w 407970"/>
                <a:gd name="connsiteY3" fmla="*/ 512064 h 512064"/>
                <a:gd name="connsiteX4" fmla="*/ 0 w 407970"/>
                <a:gd name="connsiteY4" fmla="*/ 0 h 512064"/>
                <a:gd name="connsiteX0" fmla="*/ 51084 w 459054"/>
                <a:gd name="connsiteY0" fmla="*/ 0 h 522281"/>
                <a:gd name="connsiteX1" fmla="*/ 459054 w 459054"/>
                <a:gd name="connsiteY1" fmla="*/ 0 h 522281"/>
                <a:gd name="connsiteX2" fmla="*/ 459054 w 459054"/>
                <a:gd name="connsiteY2" fmla="*/ 512064 h 522281"/>
                <a:gd name="connsiteX3" fmla="*/ 0 w 459054"/>
                <a:gd name="connsiteY3" fmla="*/ 522281 h 522281"/>
                <a:gd name="connsiteX4" fmla="*/ 51084 w 459054"/>
                <a:gd name="connsiteY4" fmla="*/ 0 h 522281"/>
                <a:gd name="connsiteX0" fmla="*/ 61301 w 459054"/>
                <a:gd name="connsiteY0" fmla="*/ 0 h 583582"/>
                <a:gd name="connsiteX1" fmla="*/ 459054 w 459054"/>
                <a:gd name="connsiteY1" fmla="*/ 61301 h 583582"/>
                <a:gd name="connsiteX2" fmla="*/ 459054 w 459054"/>
                <a:gd name="connsiteY2" fmla="*/ 573365 h 583582"/>
                <a:gd name="connsiteX3" fmla="*/ 0 w 459054"/>
                <a:gd name="connsiteY3" fmla="*/ 583582 h 583582"/>
                <a:gd name="connsiteX4" fmla="*/ 61301 w 459054"/>
                <a:gd name="connsiteY4" fmla="*/ 0 h 583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9054" h="583582">
                  <a:moveTo>
                    <a:pt x="61301" y="0"/>
                  </a:moveTo>
                  <a:lnTo>
                    <a:pt x="459054" y="61301"/>
                  </a:lnTo>
                  <a:lnTo>
                    <a:pt x="459054" y="573365"/>
                  </a:lnTo>
                  <a:lnTo>
                    <a:pt x="0" y="583582"/>
                  </a:lnTo>
                  <a:lnTo>
                    <a:pt x="61301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dirty="0"/>
                <a:t>R1</a:t>
              </a:r>
            </a:p>
          </p:txBody>
        </p:sp>
        <p:sp>
          <p:nvSpPr>
            <p:cNvPr id="8" name="Rectangle 6">
              <a:extLst>
                <a:ext uri="{FF2B5EF4-FFF2-40B4-BE49-F238E27FC236}">
                  <a16:creationId xmlns:a16="http://schemas.microsoft.com/office/drawing/2014/main" id="{600B3D87-572D-5244-96B5-6EF236E44B94}"/>
                </a:ext>
              </a:extLst>
            </p:cNvPr>
            <p:cNvSpPr/>
            <p:nvPr/>
          </p:nvSpPr>
          <p:spPr>
            <a:xfrm>
              <a:off x="8641389" y="4098074"/>
              <a:ext cx="824201" cy="334717"/>
            </a:xfrm>
            <a:custGeom>
              <a:avLst/>
              <a:gdLst>
                <a:gd name="connsiteX0" fmla="*/ 0 w 407970"/>
                <a:gd name="connsiteY0" fmla="*/ 0 h 512064"/>
                <a:gd name="connsiteX1" fmla="*/ 407970 w 407970"/>
                <a:gd name="connsiteY1" fmla="*/ 0 h 512064"/>
                <a:gd name="connsiteX2" fmla="*/ 407970 w 407970"/>
                <a:gd name="connsiteY2" fmla="*/ 512064 h 512064"/>
                <a:gd name="connsiteX3" fmla="*/ 0 w 407970"/>
                <a:gd name="connsiteY3" fmla="*/ 512064 h 512064"/>
                <a:gd name="connsiteX4" fmla="*/ 0 w 407970"/>
                <a:gd name="connsiteY4" fmla="*/ 0 h 512064"/>
                <a:gd name="connsiteX0" fmla="*/ 51084 w 459054"/>
                <a:gd name="connsiteY0" fmla="*/ 0 h 522281"/>
                <a:gd name="connsiteX1" fmla="*/ 459054 w 459054"/>
                <a:gd name="connsiteY1" fmla="*/ 0 h 522281"/>
                <a:gd name="connsiteX2" fmla="*/ 459054 w 459054"/>
                <a:gd name="connsiteY2" fmla="*/ 512064 h 522281"/>
                <a:gd name="connsiteX3" fmla="*/ 0 w 459054"/>
                <a:gd name="connsiteY3" fmla="*/ 522281 h 522281"/>
                <a:gd name="connsiteX4" fmla="*/ 51084 w 459054"/>
                <a:gd name="connsiteY4" fmla="*/ 0 h 522281"/>
                <a:gd name="connsiteX0" fmla="*/ 61301 w 459054"/>
                <a:gd name="connsiteY0" fmla="*/ 0 h 583582"/>
                <a:gd name="connsiteX1" fmla="*/ 459054 w 459054"/>
                <a:gd name="connsiteY1" fmla="*/ 61301 h 583582"/>
                <a:gd name="connsiteX2" fmla="*/ 459054 w 459054"/>
                <a:gd name="connsiteY2" fmla="*/ 573365 h 583582"/>
                <a:gd name="connsiteX3" fmla="*/ 0 w 459054"/>
                <a:gd name="connsiteY3" fmla="*/ 583582 h 583582"/>
                <a:gd name="connsiteX4" fmla="*/ 61301 w 459054"/>
                <a:gd name="connsiteY4" fmla="*/ 0 h 583582"/>
                <a:gd name="connsiteX0" fmla="*/ 63244 w 459054"/>
                <a:gd name="connsiteY0" fmla="*/ 0 h 1272742"/>
                <a:gd name="connsiteX1" fmla="*/ 459054 w 459054"/>
                <a:gd name="connsiteY1" fmla="*/ 750461 h 1272742"/>
                <a:gd name="connsiteX2" fmla="*/ 459054 w 459054"/>
                <a:gd name="connsiteY2" fmla="*/ 1262525 h 1272742"/>
                <a:gd name="connsiteX3" fmla="*/ 0 w 459054"/>
                <a:gd name="connsiteY3" fmla="*/ 1272742 h 1272742"/>
                <a:gd name="connsiteX4" fmla="*/ 63244 w 459054"/>
                <a:gd name="connsiteY4" fmla="*/ 0 h 1272742"/>
                <a:gd name="connsiteX0" fmla="*/ 113753 w 509563"/>
                <a:gd name="connsiteY0" fmla="*/ 0 h 1262525"/>
                <a:gd name="connsiteX1" fmla="*/ 509563 w 509563"/>
                <a:gd name="connsiteY1" fmla="*/ 750461 h 1262525"/>
                <a:gd name="connsiteX2" fmla="*/ 509563 w 509563"/>
                <a:gd name="connsiteY2" fmla="*/ 1262525 h 1262525"/>
                <a:gd name="connsiteX3" fmla="*/ 0 w 509563"/>
                <a:gd name="connsiteY3" fmla="*/ 1079294 h 1262525"/>
                <a:gd name="connsiteX4" fmla="*/ 113753 w 509563"/>
                <a:gd name="connsiteY4" fmla="*/ 0 h 1262525"/>
                <a:gd name="connsiteX0" fmla="*/ 113753 w 509563"/>
                <a:gd name="connsiteY0" fmla="*/ 0 h 1262525"/>
                <a:gd name="connsiteX1" fmla="*/ 119090 w 509563"/>
                <a:gd name="connsiteY1" fmla="*/ 27422 h 1262525"/>
                <a:gd name="connsiteX2" fmla="*/ 509563 w 509563"/>
                <a:gd name="connsiteY2" fmla="*/ 750461 h 1262525"/>
                <a:gd name="connsiteX3" fmla="*/ 509563 w 509563"/>
                <a:gd name="connsiteY3" fmla="*/ 1262525 h 1262525"/>
                <a:gd name="connsiteX4" fmla="*/ 0 w 509563"/>
                <a:gd name="connsiteY4" fmla="*/ 1079294 h 1262525"/>
                <a:gd name="connsiteX5" fmla="*/ 113753 w 509563"/>
                <a:gd name="connsiteY5" fmla="*/ 0 h 1262525"/>
                <a:gd name="connsiteX0" fmla="*/ 113753 w 509563"/>
                <a:gd name="connsiteY0" fmla="*/ 0 h 1262525"/>
                <a:gd name="connsiteX1" fmla="*/ 119090 w 509563"/>
                <a:gd name="connsiteY1" fmla="*/ 27422 h 1262525"/>
                <a:gd name="connsiteX2" fmla="*/ 270617 w 509563"/>
                <a:gd name="connsiteY2" fmla="*/ 402228 h 1262525"/>
                <a:gd name="connsiteX3" fmla="*/ 509563 w 509563"/>
                <a:gd name="connsiteY3" fmla="*/ 750461 h 1262525"/>
                <a:gd name="connsiteX4" fmla="*/ 509563 w 509563"/>
                <a:gd name="connsiteY4" fmla="*/ 1262525 h 1262525"/>
                <a:gd name="connsiteX5" fmla="*/ 0 w 509563"/>
                <a:gd name="connsiteY5" fmla="*/ 1079294 h 1262525"/>
                <a:gd name="connsiteX6" fmla="*/ 113753 w 509563"/>
                <a:gd name="connsiteY6" fmla="*/ 0 h 1262525"/>
                <a:gd name="connsiteX0" fmla="*/ 113753 w 509563"/>
                <a:gd name="connsiteY0" fmla="*/ 0 h 1262525"/>
                <a:gd name="connsiteX1" fmla="*/ 119090 w 509563"/>
                <a:gd name="connsiteY1" fmla="*/ 27422 h 1262525"/>
                <a:gd name="connsiteX2" fmla="*/ 270617 w 509563"/>
                <a:gd name="connsiteY2" fmla="*/ 535224 h 1262525"/>
                <a:gd name="connsiteX3" fmla="*/ 509563 w 509563"/>
                <a:gd name="connsiteY3" fmla="*/ 750461 h 1262525"/>
                <a:gd name="connsiteX4" fmla="*/ 509563 w 509563"/>
                <a:gd name="connsiteY4" fmla="*/ 1262525 h 1262525"/>
                <a:gd name="connsiteX5" fmla="*/ 0 w 509563"/>
                <a:gd name="connsiteY5" fmla="*/ 1079294 h 1262525"/>
                <a:gd name="connsiteX6" fmla="*/ 113753 w 509563"/>
                <a:gd name="connsiteY6" fmla="*/ 0 h 1262525"/>
                <a:gd name="connsiteX0" fmla="*/ 113753 w 509563"/>
                <a:gd name="connsiteY0" fmla="*/ 0 h 1262525"/>
                <a:gd name="connsiteX1" fmla="*/ 119090 w 509563"/>
                <a:gd name="connsiteY1" fmla="*/ 27422 h 1262525"/>
                <a:gd name="connsiteX2" fmla="*/ 262846 w 509563"/>
                <a:gd name="connsiteY2" fmla="*/ 752853 h 1262525"/>
                <a:gd name="connsiteX3" fmla="*/ 509563 w 509563"/>
                <a:gd name="connsiteY3" fmla="*/ 750461 h 1262525"/>
                <a:gd name="connsiteX4" fmla="*/ 509563 w 509563"/>
                <a:gd name="connsiteY4" fmla="*/ 1262525 h 1262525"/>
                <a:gd name="connsiteX5" fmla="*/ 0 w 509563"/>
                <a:gd name="connsiteY5" fmla="*/ 1079294 h 1262525"/>
                <a:gd name="connsiteX6" fmla="*/ 113753 w 509563"/>
                <a:gd name="connsiteY6" fmla="*/ 0 h 1262525"/>
                <a:gd name="connsiteX0" fmla="*/ 113753 w 509563"/>
                <a:gd name="connsiteY0" fmla="*/ 0 h 1262525"/>
                <a:gd name="connsiteX1" fmla="*/ 119090 w 509563"/>
                <a:gd name="connsiteY1" fmla="*/ 27422 h 1262525"/>
                <a:gd name="connsiteX2" fmla="*/ 336667 w 509563"/>
                <a:gd name="connsiteY2" fmla="*/ 728672 h 1262525"/>
                <a:gd name="connsiteX3" fmla="*/ 509563 w 509563"/>
                <a:gd name="connsiteY3" fmla="*/ 750461 h 1262525"/>
                <a:gd name="connsiteX4" fmla="*/ 509563 w 509563"/>
                <a:gd name="connsiteY4" fmla="*/ 1262525 h 1262525"/>
                <a:gd name="connsiteX5" fmla="*/ 0 w 509563"/>
                <a:gd name="connsiteY5" fmla="*/ 1079294 h 1262525"/>
                <a:gd name="connsiteX6" fmla="*/ 113753 w 509563"/>
                <a:gd name="connsiteY6" fmla="*/ 0 h 1262525"/>
                <a:gd name="connsiteX0" fmla="*/ 113753 w 509563"/>
                <a:gd name="connsiteY0" fmla="*/ 0 h 1262525"/>
                <a:gd name="connsiteX1" fmla="*/ 119090 w 509563"/>
                <a:gd name="connsiteY1" fmla="*/ 27422 h 1262525"/>
                <a:gd name="connsiteX2" fmla="*/ 336667 w 509563"/>
                <a:gd name="connsiteY2" fmla="*/ 728672 h 1262525"/>
                <a:gd name="connsiteX3" fmla="*/ 503735 w 509563"/>
                <a:gd name="connsiteY3" fmla="*/ 786733 h 1262525"/>
                <a:gd name="connsiteX4" fmla="*/ 509563 w 509563"/>
                <a:gd name="connsiteY4" fmla="*/ 1262525 h 1262525"/>
                <a:gd name="connsiteX5" fmla="*/ 0 w 509563"/>
                <a:gd name="connsiteY5" fmla="*/ 1079294 h 1262525"/>
                <a:gd name="connsiteX6" fmla="*/ 113753 w 509563"/>
                <a:gd name="connsiteY6" fmla="*/ 0 h 1262525"/>
                <a:gd name="connsiteX0" fmla="*/ 113753 w 504295"/>
                <a:gd name="connsiteY0" fmla="*/ 0 h 1274616"/>
                <a:gd name="connsiteX1" fmla="*/ 119090 w 504295"/>
                <a:gd name="connsiteY1" fmla="*/ 27422 h 1274616"/>
                <a:gd name="connsiteX2" fmla="*/ 336667 w 504295"/>
                <a:gd name="connsiteY2" fmla="*/ 728672 h 1274616"/>
                <a:gd name="connsiteX3" fmla="*/ 503735 w 504295"/>
                <a:gd name="connsiteY3" fmla="*/ 786733 h 1274616"/>
                <a:gd name="connsiteX4" fmla="*/ 503735 w 504295"/>
                <a:gd name="connsiteY4" fmla="*/ 1274616 h 1274616"/>
                <a:gd name="connsiteX5" fmla="*/ 0 w 504295"/>
                <a:gd name="connsiteY5" fmla="*/ 1079294 h 1274616"/>
                <a:gd name="connsiteX6" fmla="*/ 113753 w 504295"/>
                <a:gd name="connsiteY6" fmla="*/ 0 h 1274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4295" h="1274616">
                  <a:moveTo>
                    <a:pt x="113753" y="0"/>
                  </a:moveTo>
                  <a:lnTo>
                    <a:pt x="119090" y="27422"/>
                  </a:lnTo>
                  <a:cubicBezTo>
                    <a:pt x="170246" y="112056"/>
                    <a:pt x="285511" y="644038"/>
                    <a:pt x="336667" y="728672"/>
                  </a:cubicBezTo>
                  <a:lnTo>
                    <a:pt x="503735" y="786733"/>
                  </a:lnTo>
                  <a:cubicBezTo>
                    <a:pt x="505678" y="945330"/>
                    <a:pt x="501792" y="1116019"/>
                    <a:pt x="503735" y="1274616"/>
                  </a:cubicBezTo>
                  <a:lnTo>
                    <a:pt x="0" y="1079294"/>
                  </a:lnTo>
                  <a:lnTo>
                    <a:pt x="113753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E314B456-DEE9-48FF-2495-6DD358A5E658}"/>
                </a:ext>
              </a:extLst>
            </p:cNvPr>
            <p:cNvSpPr/>
            <p:nvPr/>
          </p:nvSpPr>
          <p:spPr>
            <a:xfrm>
              <a:off x="8879503" y="3923939"/>
              <a:ext cx="320661" cy="310888"/>
            </a:xfrm>
            <a:custGeom>
              <a:avLst/>
              <a:gdLst>
                <a:gd name="connsiteX0" fmla="*/ 0 w 407970"/>
                <a:gd name="connsiteY0" fmla="*/ 0 h 512064"/>
                <a:gd name="connsiteX1" fmla="*/ 407970 w 407970"/>
                <a:gd name="connsiteY1" fmla="*/ 0 h 512064"/>
                <a:gd name="connsiteX2" fmla="*/ 407970 w 407970"/>
                <a:gd name="connsiteY2" fmla="*/ 512064 h 512064"/>
                <a:gd name="connsiteX3" fmla="*/ 0 w 407970"/>
                <a:gd name="connsiteY3" fmla="*/ 512064 h 512064"/>
                <a:gd name="connsiteX4" fmla="*/ 0 w 407970"/>
                <a:gd name="connsiteY4" fmla="*/ 0 h 512064"/>
                <a:gd name="connsiteX0" fmla="*/ 51084 w 459054"/>
                <a:gd name="connsiteY0" fmla="*/ 0 h 522281"/>
                <a:gd name="connsiteX1" fmla="*/ 459054 w 459054"/>
                <a:gd name="connsiteY1" fmla="*/ 0 h 522281"/>
                <a:gd name="connsiteX2" fmla="*/ 459054 w 459054"/>
                <a:gd name="connsiteY2" fmla="*/ 512064 h 522281"/>
                <a:gd name="connsiteX3" fmla="*/ 0 w 459054"/>
                <a:gd name="connsiteY3" fmla="*/ 522281 h 522281"/>
                <a:gd name="connsiteX4" fmla="*/ 51084 w 459054"/>
                <a:gd name="connsiteY4" fmla="*/ 0 h 522281"/>
                <a:gd name="connsiteX0" fmla="*/ 61301 w 459054"/>
                <a:gd name="connsiteY0" fmla="*/ 0 h 583582"/>
                <a:gd name="connsiteX1" fmla="*/ 459054 w 459054"/>
                <a:gd name="connsiteY1" fmla="*/ 61301 h 583582"/>
                <a:gd name="connsiteX2" fmla="*/ 459054 w 459054"/>
                <a:gd name="connsiteY2" fmla="*/ 573365 h 583582"/>
                <a:gd name="connsiteX3" fmla="*/ 0 w 459054"/>
                <a:gd name="connsiteY3" fmla="*/ 583582 h 583582"/>
                <a:gd name="connsiteX4" fmla="*/ 61301 w 459054"/>
                <a:gd name="connsiteY4" fmla="*/ 0 h 583582"/>
                <a:gd name="connsiteX0" fmla="*/ 110052 w 507805"/>
                <a:gd name="connsiteY0" fmla="*/ 0 h 573365"/>
                <a:gd name="connsiteX1" fmla="*/ 507805 w 507805"/>
                <a:gd name="connsiteY1" fmla="*/ 61301 h 573365"/>
                <a:gd name="connsiteX2" fmla="*/ 507805 w 507805"/>
                <a:gd name="connsiteY2" fmla="*/ 573365 h 573365"/>
                <a:gd name="connsiteX3" fmla="*/ 0 w 507805"/>
                <a:gd name="connsiteY3" fmla="*/ 181423 h 573365"/>
                <a:gd name="connsiteX4" fmla="*/ 110052 w 507805"/>
                <a:gd name="connsiteY4" fmla="*/ 0 h 573365"/>
                <a:gd name="connsiteX0" fmla="*/ 110052 w 507805"/>
                <a:gd name="connsiteY0" fmla="*/ 0 h 573365"/>
                <a:gd name="connsiteX1" fmla="*/ 410303 w 507805"/>
                <a:gd name="connsiteY1" fmla="*/ 2068 h 573365"/>
                <a:gd name="connsiteX2" fmla="*/ 507805 w 507805"/>
                <a:gd name="connsiteY2" fmla="*/ 573365 h 573365"/>
                <a:gd name="connsiteX3" fmla="*/ 0 w 507805"/>
                <a:gd name="connsiteY3" fmla="*/ 181423 h 573365"/>
                <a:gd name="connsiteX4" fmla="*/ 110052 w 507805"/>
                <a:gd name="connsiteY4" fmla="*/ 0 h 573365"/>
                <a:gd name="connsiteX0" fmla="*/ 110052 w 410303"/>
                <a:gd name="connsiteY0" fmla="*/ 0 h 330199"/>
                <a:gd name="connsiteX1" fmla="*/ 410303 w 410303"/>
                <a:gd name="connsiteY1" fmla="*/ 2068 h 330199"/>
                <a:gd name="connsiteX2" fmla="*/ 361552 w 410303"/>
                <a:gd name="connsiteY2" fmla="*/ 330199 h 330199"/>
                <a:gd name="connsiteX3" fmla="*/ 0 w 410303"/>
                <a:gd name="connsiteY3" fmla="*/ 181423 h 330199"/>
                <a:gd name="connsiteX4" fmla="*/ 110052 w 410303"/>
                <a:gd name="connsiteY4" fmla="*/ 0 h 330199"/>
                <a:gd name="connsiteX0" fmla="*/ 110052 w 410303"/>
                <a:gd name="connsiteY0" fmla="*/ 0 h 330199"/>
                <a:gd name="connsiteX1" fmla="*/ 410303 w 410303"/>
                <a:gd name="connsiteY1" fmla="*/ 2068 h 330199"/>
                <a:gd name="connsiteX2" fmla="*/ 308738 w 410303"/>
                <a:gd name="connsiteY2" fmla="*/ 330199 h 330199"/>
                <a:gd name="connsiteX3" fmla="*/ 0 w 410303"/>
                <a:gd name="connsiteY3" fmla="*/ 181423 h 330199"/>
                <a:gd name="connsiteX4" fmla="*/ 110052 w 410303"/>
                <a:gd name="connsiteY4" fmla="*/ 0 h 330199"/>
                <a:gd name="connsiteX0" fmla="*/ 110052 w 410303"/>
                <a:gd name="connsiteY0" fmla="*/ 0 h 308376"/>
                <a:gd name="connsiteX1" fmla="*/ 410303 w 410303"/>
                <a:gd name="connsiteY1" fmla="*/ 2068 h 308376"/>
                <a:gd name="connsiteX2" fmla="*/ 223424 w 410303"/>
                <a:gd name="connsiteY2" fmla="*/ 308376 h 308376"/>
                <a:gd name="connsiteX3" fmla="*/ 0 w 410303"/>
                <a:gd name="connsiteY3" fmla="*/ 181423 h 308376"/>
                <a:gd name="connsiteX4" fmla="*/ 110052 w 410303"/>
                <a:gd name="connsiteY4" fmla="*/ 0 h 308376"/>
                <a:gd name="connsiteX0" fmla="*/ 110052 w 410303"/>
                <a:gd name="connsiteY0" fmla="*/ 0 h 255378"/>
                <a:gd name="connsiteX1" fmla="*/ 410303 w 410303"/>
                <a:gd name="connsiteY1" fmla="*/ 2068 h 255378"/>
                <a:gd name="connsiteX2" fmla="*/ 113734 w 410303"/>
                <a:gd name="connsiteY2" fmla="*/ 255378 h 255378"/>
                <a:gd name="connsiteX3" fmla="*/ 0 w 410303"/>
                <a:gd name="connsiteY3" fmla="*/ 181423 h 255378"/>
                <a:gd name="connsiteX4" fmla="*/ 110052 w 410303"/>
                <a:gd name="connsiteY4" fmla="*/ 0 h 255378"/>
                <a:gd name="connsiteX0" fmla="*/ 110052 w 410303"/>
                <a:gd name="connsiteY0" fmla="*/ 0 h 305258"/>
                <a:gd name="connsiteX1" fmla="*/ 410303 w 410303"/>
                <a:gd name="connsiteY1" fmla="*/ 2068 h 305258"/>
                <a:gd name="connsiteX2" fmla="*/ 235612 w 410303"/>
                <a:gd name="connsiteY2" fmla="*/ 305258 h 305258"/>
                <a:gd name="connsiteX3" fmla="*/ 0 w 410303"/>
                <a:gd name="connsiteY3" fmla="*/ 181423 h 305258"/>
                <a:gd name="connsiteX4" fmla="*/ 110052 w 410303"/>
                <a:gd name="connsiteY4" fmla="*/ 0 h 305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303" h="305258">
                  <a:moveTo>
                    <a:pt x="110052" y="0"/>
                  </a:moveTo>
                  <a:lnTo>
                    <a:pt x="410303" y="2068"/>
                  </a:lnTo>
                  <a:lnTo>
                    <a:pt x="235612" y="305258"/>
                  </a:lnTo>
                  <a:lnTo>
                    <a:pt x="0" y="181423"/>
                  </a:lnTo>
                  <a:lnTo>
                    <a:pt x="110052" y="0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75A4A79-583E-B248-60C4-AEBFB9D9EAC0}"/>
              </a:ext>
            </a:extLst>
          </p:cNvPr>
          <p:cNvSpPr txBox="1"/>
          <p:nvPr/>
        </p:nvSpPr>
        <p:spPr>
          <a:xfrm rot="18738176">
            <a:off x="7667889" y="5022462"/>
            <a:ext cx="904350" cy="27699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Hostel - 38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28C71F-279F-B5DD-771E-6630DBD748D9}"/>
              </a:ext>
            </a:extLst>
          </p:cNvPr>
          <p:cNvSpPr txBox="1"/>
          <p:nvPr/>
        </p:nvSpPr>
        <p:spPr>
          <a:xfrm rot="17580148">
            <a:off x="7835285" y="5989484"/>
            <a:ext cx="829907" cy="27699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Hotel - 39</a:t>
            </a:r>
          </a:p>
        </p:txBody>
      </p:sp>
      <p:sp>
        <p:nvSpPr>
          <p:cNvPr id="18" name="Multiply 17">
            <a:extLst>
              <a:ext uri="{FF2B5EF4-FFF2-40B4-BE49-F238E27FC236}">
                <a16:creationId xmlns:a16="http://schemas.microsoft.com/office/drawing/2014/main" id="{69BAF3C4-B5ED-618F-C35A-5553644E8863}"/>
              </a:ext>
            </a:extLst>
          </p:cNvPr>
          <p:cNvSpPr/>
          <p:nvPr/>
        </p:nvSpPr>
        <p:spPr>
          <a:xfrm>
            <a:off x="9594851" y="850813"/>
            <a:ext cx="725726" cy="720812"/>
          </a:xfrm>
          <a:prstGeom prst="mathMultiply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19" name="Multiply 18">
            <a:extLst>
              <a:ext uri="{FF2B5EF4-FFF2-40B4-BE49-F238E27FC236}">
                <a16:creationId xmlns:a16="http://schemas.microsoft.com/office/drawing/2014/main" id="{B0AF4231-AB94-FD9C-C610-CF7C294E71F7}"/>
              </a:ext>
            </a:extLst>
          </p:cNvPr>
          <p:cNvSpPr/>
          <p:nvPr/>
        </p:nvSpPr>
        <p:spPr>
          <a:xfrm>
            <a:off x="7058026" y="0"/>
            <a:ext cx="725726" cy="720812"/>
          </a:xfrm>
          <a:prstGeom prst="mathMultiply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787CC2-936D-6BEA-BE32-6CD8EEC8C226}"/>
              </a:ext>
            </a:extLst>
          </p:cNvPr>
          <p:cNvSpPr txBox="1"/>
          <p:nvPr/>
        </p:nvSpPr>
        <p:spPr>
          <a:xfrm>
            <a:off x="9496425" y="1026553"/>
            <a:ext cx="96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Tram 18</a:t>
            </a:r>
          </a:p>
        </p:txBody>
      </p:sp>
      <p:sp>
        <p:nvSpPr>
          <p:cNvPr id="21" name="Multiply 20">
            <a:extLst>
              <a:ext uri="{FF2B5EF4-FFF2-40B4-BE49-F238E27FC236}">
                <a16:creationId xmlns:a16="http://schemas.microsoft.com/office/drawing/2014/main" id="{416812FB-8E94-244E-3DB1-209F4177DB59}"/>
              </a:ext>
            </a:extLst>
          </p:cNvPr>
          <p:cNvSpPr/>
          <p:nvPr/>
        </p:nvSpPr>
        <p:spPr>
          <a:xfrm>
            <a:off x="11283951" y="1774825"/>
            <a:ext cx="725726" cy="720812"/>
          </a:xfrm>
          <a:prstGeom prst="mathMultiply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7580E11-C30C-5A6C-73F3-082597F40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28" y="1347339"/>
            <a:ext cx="4950172" cy="4821129"/>
          </a:xfrm>
        </p:spPr>
        <p:txBody>
          <a:bodyPr>
            <a:normAutofit fontScale="92500" lnSpcReduction="10000"/>
          </a:bodyPr>
          <a:lstStyle/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Access to CERN easily accessible from </a:t>
            </a:r>
            <a:r>
              <a:rPr lang="en-GB" dirty="0">
                <a:solidFill>
                  <a:schemeClr val="tx1"/>
                </a:solidFill>
                <a:highlight>
                  <a:srgbClr val="FFFF00"/>
                </a:highlight>
              </a:rPr>
              <a:t>Tram line 18 </a:t>
            </a:r>
            <a:r>
              <a:rPr lang="en-GB" dirty="0">
                <a:solidFill>
                  <a:srgbClr val="0066FF"/>
                </a:solidFill>
              </a:rPr>
              <a:t>(stop CERN)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Entrance </a:t>
            </a:r>
            <a:r>
              <a:rPr lang="en-GB" dirty="0">
                <a:solidFill>
                  <a:schemeClr val="tx1"/>
                </a:solidFill>
                <a:highlight>
                  <a:srgbClr val="FFFF00"/>
                </a:highlight>
              </a:rPr>
              <a:t>B</a:t>
            </a:r>
            <a:r>
              <a:rPr lang="en-GB" dirty="0">
                <a:solidFill>
                  <a:schemeClr val="tx1"/>
                </a:solidFill>
              </a:rPr>
              <a:t> (main entrance) 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Entrance </a:t>
            </a:r>
            <a:r>
              <a:rPr lang="en-GB" dirty="0">
                <a:solidFill>
                  <a:schemeClr val="tx1"/>
                </a:solidFill>
                <a:highlight>
                  <a:srgbClr val="FFFF00"/>
                </a:highlight>
              </a:rPr>
              <a:t>A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Meeting in </a:t>
            </a:r>
            <a:r>
              <a:rPr lang="en-GB" dirty="0">
                <a:solidFill>
                  <a:srgbClr val="FF0000"/>
                </a:solidFill>
              </a:rPr>
              <a:t>building 40 </a:t>
            </a:r>
            <a:r>
              <a:rPr lang="en-GB" dirty="0">
                <a:solidFill>
                  <a:srgbClr val="0066FF"/>
                </a:solidFill>
              </a:rPr>
              <a:t>(bottom of picture)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Accommodations in </a:t>
            </a:r>
            <a:br>
              <a:rPr lang="en-GB" dirty="0">
                <a:solidFill>
                  <a:srgbClr val="0066FF"/>
                </a:solidFill>
              </a:rPr>
            </a:br>
            <a:r>
              <a:rPr lang="en-GB" dirty="0">
                <a:solidFill>
                  <a:schemeClr val="tx1"/>
                </a:solidFill>
                <a:highlight>
                  <a:srgbClr val="FFFF00"/>
                </a:highlight>
              </a:rPr>
              <a:t>b. 38 and 39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Meals in </a:t>
            </a:r>
            <a:r>
              <a:rPr lang="en-GB" dirty="0">
                <a:solidFill>
                  <a:srgbClr val="FF0000"/>
                </a:solidFill>
              </a:rPr>
              <a:t>R1 (restaurant 1)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Free seat </a:t>
            </a:r>
          </a:p>
          <a:p>
            <a:pPr marL="922338" lvl="1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Free choice (not included in JTM fees) </a:t>
            </a:r>
          </a:p>
          <a:p>
            <a:pPr marL="465138" indent="-461963">
              <a:buFont typeface="Wingdings" pitchFamily="2" charset="2"/>
              <a:buChar char="§"/>
            </a:pPr>
            <a:endParaRPr lang="en-GB" dirty="0">
              <a:solidFill>
                <a:srgbClr val="0066FF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759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building&#10;&#10;AI-generated content may be incorrect.">
            <a:extLst>
              <a:ext uri="{FF2B5EF4-FFF2-40B4-BE49-F238E27FC236}">
                <a16:creationId xmlns:a16="http://schemas.microsoft.com/office/drawing/2014/main" id="{C93C4149-AA03-89C6-FB30-E1FF9CA32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1591" y="0"/>
            <a:ext cx="7160017" cy="68580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BA07F5-28D8-8BD2-1715-107DDB5FE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28" y="1347339"/>
            <a:ext cx="4805372" cy="4821129"/>
          </a:xfrm>
        </p:spPr>
        <p:txBody>
          <a:bodyPr>
            <a:normAutofit/>
          </a:bodyPr>
          <a:lstStyle/>
          <a:p>
            <a:pPr marL="3175" indent="0">
              <a:buNone/>
            </a:pPr>
            <a:r>
              <a:rPr lang="en-GB" dirty="0">
                <a:solidFill>
                  <a:srgbClr val="0066FF"/>
                </a:solidFill>
              </a:rPr>
              <a:t>Pre-TM in building 40 </a:t>
            </a:r>
            <a:br>
              <a:rPr lang="en-GB" dirty="0">
                <a:solidFill>
                  <a:srgbClr val="0066FF"/>
                </a:solidFill>
              </a:rPr>
            </a:br>
            <a:r>
              <a:rPr lang="en-GB" sz="1400" dirty="0">
                <a:solidFill>
                  <a:srgbClr val="0066FF"/>
                </a:solidFill>
              </a:rPr>
              <a:t>S2 = -2, wings accessible from central part of the building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Monday 3 Nov.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08h to 13h – </a:t>
            </a:r>
            <a:r>
              <a:rPr lang="en-GB" sz="2000" dirty="0">
                <a:solidFill>
                  <a:schemeClr val="tx1"/>
                </a:solidFill>
              </a:rPr>
              <a:t>S2-C01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13h to 18h – </a:t>
            </a:r>
            <a:r>
              <a:rPr lang="en-GB" sz="2000" dirty="0">
                <a:solidFill>
                  <a:schemeClr val="tx2"/>
                </a:solidFill>
              </a:rPr>
              <a:t>S2-B01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Tuesday 4 Nov.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08h to 13h – </a:t>
            </a:r>
            <a:r>
              <a:rPr lang="en-GB" sz="2000" dirty="0">
                <a:solidFill>
                  <a:schemeClr val="tx1"/>
                </a:solidFill>
              </a:rPr>
              <a:t>S2-C01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13h to 16h – CERN visit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13h to 18h – </a:t>
            </a:r>
            <a:r>
              <a:rPr lang="en-GB" sz="2000" dirty="0">
                <a:solidFill>
                  <a:schemeClr val="tx1"/>
                </a:solidFill>
              </a:rPr>
              <a:t>S2-A01</a:t>
            </a:r>
            <a:r>
              <a:rPr lang="en-GB" sz="2000" dirty="0">
                <a:solidFill>
                  <a:srgbClr val="5C9DFE"/>
                </a:solidFill>
              </a:rPr>
              <a:t> (spare)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19h               – Social dinner</a:t>
            </a:r>
            <a:endParaRPr lang="en-GB" sz="2000" dirty="0">
              <a:solidFill>
                <a:srgbClr val="5C9DFE"/>
              </a:solidFill>
            </a:endParaRPr>
          </a:p>
          <a:p>
            <a:pPr marL="460375" lvl="1" indent="0">
              <a:spcBef>
                <a:spcPts val="0"/>
              </a:spcBef>
              <a:buNone/>
            </a:pPr>
            <a:endParaRPr lang="en-GB" sz="2000" dirty="0">
              <a:solidFill>
                <a:srgbClr val="5C9DFE"/>
              </a:solidFill>
            </a:endParaRPr>
          </a:p>
          <a:p>
            <a:pPr marL="3175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5C9DFE"/>
                </a:solidFill>
              </a:rPr>
              <a:t>Rooms are booked from 8h to 13h and from 13h to 18h so we have flexibility both at the pre-TM and TM</a:t>
            </a:r>
          </a:p>
          <a:p>
            <a:pPr marL="460375" lvl="1" indent="0">
              <a:spcBef>
                <a:spcPts val="0"/>
              </a:spcBef>
              <a:buNone/>
            </a:pPr>
            <a:endParaRPr lang="en-GB" sz="2000" dirty="0">
              <a:solidFill>
                <a:schemeClr val="accent6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36413A-4979-3423-A8F1-16A63665ECF4}"/>
              </a:ext>
            </a:extLst>
          </p:cNvPr>
          <p:cNvSpPr txBox="1"/>
          <p:nvPr/>
        </p:nvSpPr>
        <p:spPr>
          <a:xfrm>
            <a:off x="6964002" y="241920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FFFF00"/>
                </a:highlight>
              </a:rPr>
              <a:t>S2-C01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24FD46-9E57-FE66-6AF6-CC89D6BB35E4}"/>
              </a:ext>
            </a:extLst>
          </p:cNvPr>
          <p:cNvSpPr txBox="1"/>
          <p:nvPr/>
        </p:nvSpPr>
        <p:spPr>
          <a:xfrm>
            <a:off x="7591602" y="4638600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highlight>
                  <a:srgbClr val="FFFF00"/>
                </a:highlight>
              </a:rPr>
              <a:t>S2-B01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19F4FA-3527-68F2-0F77-FD2E58890F02}"/>
              </a:ext>
            </a:extLst>
          </p:cNvPr>
          <p:cNvSpPr txBox="1"/>
          <p:nvPr/>
        </p:nvSpPr>
        <p:spPr>
          <a:xfrm>
            <a:off x="9636402" y="3388571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FFFF00"/>
                </a:highlight>
              </a:rPr>
              <a:t>S2-A01</a:t>
            </a:r>
          </a:p>
        </p:txBody>
      </p:sp>
    </p:spTree>
    <p:extLst>
      <p:ext uri="{BB962C8B-B14F-4D97-AF65-F5344CB8AC3E}">
        <p14:creationId xmlns:p14="http://schemas.microsoft.com/office/powerpoint/2010/main" val="2359681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E0B3B-C9A4-BA29-4477-F45B92E5C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162597-03D6-7276-B22B-451268CDF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28" y="1347339"/>
            <a:ext cx="4950172" cy="4821129"/>
          </a:xfrm>
        </p:spPr>
        <p:txBody>
          <a:bodyPr>
            <a:normAutofit/>
          </a:bodyPr>
          <a:lstStyle/>
          <a:p>
            <a:pPr marL="3175" indent="0">
              <a:buNone/>
            </a:pPr>
            <a:r>
              <a:rPr lang="en-GB" dirty="0">
                <a:solidFill>
                  <a:srgbClr val="0066FF"/>
                </a:solidFill>
              </a:rPr>
              <a:t>TM in building 40 </a:t>
            </a:r>
            <a:br>
              <a:rPr lang="en-GB" dirty="0">
                <a:solidFill>
                  <a:srgbClr val="0066FF"/>
                </a:solidFill>
              </a:rPr>
            </a:br>
            <a:endParaRPr lang="en-GB" sz="1400" dirty="0">
              <a:solidFill>
                <a:srgbClr val="0066FF"/>
              </a:solidFill>
            </a:endParaRP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Wednesday 5 Nov. 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08h to 18h – </a:t>
            </a:r>
            <a:r>
              <a:rPr lang="en-GB" sz="2000" dirty="0">
                <a:solidFill>
                  <a:schemeClr val="tx2"/>
                </a:solidFill>
              </a:rPr>
              <a:t>S2-C01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Thursday 6 Nov.  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08h to </a:t>
            </a:r>
            <a:r>
              <a:rPr lang="en-GB" sz="2000" dirty="0">
                <a:solidFill>
                  <a:srgbClr val="FF0000"/>
                </a:solidFill>
              </a:rPr>
              <a:t>15h</a:t>
            </a:r>
            <a:r>
              <a:rPr lang="en-GB" sz="2000" dirty="0">
                <a:solidFill>
                  <a:srgbClr val="0066FF"/>
                </a:solidFill>
              </a:rPr>
              <a:t> – </a:t>
            </a:r>
            <a:r>
              <a:rPr lang="en-GB" sz="2000" dirty="0">
                <a:solidFill>
                  <a:schemeClr val="tx2"/>
                </a:solidFill>
              </a:rPr>
              <a:t>S2-C01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15h30 to 17h00 – R2* posters</a:t>
            </a:r>
          </a:p>
          <a:p>
            <a:pPr marL="465138" indent="-461963">
              <a:buFont typeface="Wingdings" pitchFamily="2" charset="2"/>
              <a:buChar char="§"/>
            </a:pPr>
            <a:r>
              <a:rPr lang="en-GB" dirty="0">
                <a:solidFill>
                  <a:srgbClr val="0066FF"/>
                </a:solidFill>
              </a:rPr>
              <a:t>Friday 7 Nov. </a:t>
            </a:r>
          </a:p>
          <a:p>
            <a:pPr marL="922338" lvl="1" indent="-461963">
              <a:spcBef>
                <a:spcPts val="0"/>
              </a:spcBef>
              <a:buFont typeface="Wingdings" pitchFamily="2" charset="2"/>
              <a:buChar char="§"/>
            </a:pPr>
            <a:r>
              <a:rPr lang="en-GB" sz="2000" dirty="0">
                <a:solidFill>
                  <a:srgbClr val="0066FF"/>
                </a:solidFill>
              </a:rPr>
              <a:t>08h to 18h – </a:t>
            </a:r>
            <a:r>
              <a:rPr lang="en-GB" sz="2000" dirty="0">
                <a:solidFill>
                  <a:schemeClr val="tx2"/>
                </a:solidFill>
              </a:rPr>
              <a:t>S2-C01</a:t>
            </a:r>
          </a:p>
          <a:p>
            <a:pPr marL="460375" lvl="1" indent="0">
              <a:spcBef>
                <a:spcPts val="0"/>
              </a:spcBef>
              <a:buNone/>
            </a:pPr>
            <a:endParaRPr lang="en-GB" sz="2000" dirty="0">
              <a:solidFill>
                <a:schemeClr val="tx2"/>
              </a:solidFill>
            </a:endParaRPr>
          </a:p>
          <a:p>
            <a:pPr marL="460375" lvl="1" indent="0">
              <a:spcBef>
                <a:spcPts val="0"/>
              </a:spcBef>
              <a:buNone/>
            </a:pPr>
            <a:endParaRPr lang="en-GB" sz="2000" dirty="0">
              <a:solidFill>
                <a:schemeClr val="tx2"/>
              </a:solidFill>
            </a:endParaRPr>
          </a:p>
          <a:p>
            <a:pPr marL="3175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5C9DFE"/>
                </a:solidFill>
              </a:rPr>
              <a:t>* About 10 min walking distance from building 40</a:t>
            </a:r>
          </a:p>
          <a:p>
            <a:pPr marL="460375" lvl="1" indent="0">
              <a:spcBef>
                <a:spcPts val="0"/>
              </a:spcBef>
              <a:buNone/>
            </a:pPr>
            <a:endParaRPr lang="en-GB" sz="2000" b="1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GB" dirty="0">
              <a:solidFill>
                <a:srgbClr val="0066FF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469755B-DCE7-FEF3-9183-46DCF4CFE4FF}"/>
              </a:ext>
            </a:extLst>
          </p:cNvPr>
          <p:cNvGrpSpPr/>
          <p:nvPr/>
        </p:nvGrpSpPr>
        <p:grpSpPr>
          <a:xfrm>
            <a:off x="4512634" y="1347339"/>
            <a:ext cx="7210540" cy="4535061"/>
            <a:chOff x="5349600" y="1347339"/>
            <a:chExt cx="6690374" cy="4207903"/>
          </a:xfrm>
        </p:grpSpPr>
        <p:pic>
          <p:nvPicPr>
            <p:cNvPr id="3" name="Picture 2" descr="A map of a city&#10;&#10;AI-generated content may be incorrect.">
              <a:extLst>
                <a:ext uri="{FF2B5EF4-FFF2-40B4-BE49-F238E27FC236}">
                  <a16:creationId xmlns:a16="http://schemas.microsoft.com/office/drawing/2014/main" id="{3F1E193B-4495-7078-F3DD-6D05EF998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49600" y="1347339"/>
              <a:ext cx="6690374" cy="4207903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3CC126-555F-E7A2-9656-E7297AFC9F0D}"/>
                </a:ext>
              </a:extLst>
            </p:cNvPr>
            <p:cNvSpPr/>
            <p:nvPr/>
          </p:nvSpPr>
          <p:spPr>
            <a:xfrm>
              <a:off x="10982445" y="4601758"/>
              <a:ext cx="386356" cy="38870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dirty="0">
                  <a:ln>
                    <a:solidFill>
                      <a:schemeClr val="bg1"/>
                    </a:solidFill>
                  </a:ln>
                </a:rPr>
                <a:t>40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6158C65-AFCA-9A17-FCBB-85444E89F478}"/>
                </a:ext>
              </a:extLst>
            </p:cNvPr>
            <p:cNvSpPr/>
            <p:nvPr/>
          </p:nvSpPr>
          <p:spPr>
            <a:xfrm rot="2008235">
              <a:off x="5644801" y="1850401"/>
              <a:ext cx="417600" cy="4968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/>
                <a:t>R2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8158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DDF00-95C0-57C2-D30E-17058E40B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200" y="144399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Wednesday TM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38367-8A06-E252-4B58-6B744DFD0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General overview of JACoW process and tools </a:t>
            </a:r>
          </a:p>
          <a:p>
            <a:r>
              <a:rPr lang="en-GB" dirty="0"/>
              <a:t>Indico for JACoW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5B924-D227-0318-245D-D079EDF406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Report on JACoW activity 2025</a:t>
            </a:r>
          </a:p>
          <a:p>
            <a:r>
              <a:rPr lang="en-GB" dirty="0"/>
              <a:t>Pre-TM summary report</a:t>
            </a:r>
          </a:p>
          <a:p>
            <a:r>
              <a:rPr lang="en-GB" dirty="0"/>
              <a:t>JACoW overview : who does what</a:t>
            </a:r>
          </a:p>
          <a:p>
            <a:r>
              <a:rPr lang="en-GB" dirty="0"/>
              <a:t>JACoW Scientific Programme management (IPAC25)</a:t>
            </a:r>
          </a:p>
          <a:p>
            <a:r>
              <a:rPr lang="en-GB" dirty="0"/>
              <a:t>IT management for a conference: software requirements, setup, and installation specifications (IPAC25)</a:t>
            </a:r>
          </a:p>
          <a:p>
            <a:r>
              <a:rPr lang="en-GB" dirty="0"/>
              <a:t>Workflow at IPAC25</a:t>
            </a:r>
          </a:p>
          <a:p>
            <a:r>
              <a:rPr lang="en-GB" dirty="0"/>
              <a:t>JACoW-Indico Conference Tools and information screens </a:t>
            </a:r>
          </a:p>
        </p:txBody>
      </p:sp>
    </p:spTree>
    <p:extLst>
      <p:ext uri="{BB962C8B-B14F-4D97-AF65-F5344CB8AC3E}">
        <p14:creationId xmlns:p14="http://schemas.microsoft.com/office/powerpoint/2010/main" val="900893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60E06-8EFB-F79A-BFEC-F95097BF5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E1269-5010-FC06-8A37-29A3DA873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200" y="144399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Thursday TM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0C3E93-8186-D1D3-ED32-5CC927A2DB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err="1"/>
              <a:t>CATscan</a:t>
            </a:r>
            <a:r>
              <a:rPr lang="en-GB" dirty="0"/>
              <a:t> and </a:t>
            </a:r>
            <a:r>
              <a:rPr lang="en-GB" dirty="0" err="1"/>
              <a:t>RefSearch</a:t>
            </a:r>
            <a:r>
              <a:rPr lang="en-GB" dirty="0"/>
              <a:t> tutorial</a:t>
            </a:r>
          </a:p>
          <a:p>
            <a:r>
              <a:rPr lang="en-GB" dirty="0"/>
              <a:t>Search tool (NEW) tutorial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Hands 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E7039F-7697-D5D2-2BDF-0F7C43D1F3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How to edit transparencies - a saga coloured by GIFs and movies (V)</a:t>
            </a:r>
          </a:p>
          <a:p>
            <a:r>
              <a:rPr lang="en-GB" dirty="0"/>
              <a:t>Intro to Word Editing</a:t>
            </a:r>
          </a:p>
          <a:p>
            <a:r>
              <a:rPr lang="en-GB" dirty="0"/>
              <a:t>Intro to Latex Editing</a:t>
            </a:r>
          </a:p>
          <a:p>
            <a:r>
              <a:rPr lang="en-GB" dirty="0"/>
              <a:t>Editing PDF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/>
              <a:t>	Poster </a:t>
            </a:r>
            <a:r>
              <a:rPr lang="en-GB" dirty="0" err="1"/>
              <a:t>sessioon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333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A58F3C-F8EC-8E8A-9B8E-4C4095EB3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08BC-FAFC-48AF-72A9-0271AA932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200" y="144399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Friday TM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5342FE-A7E9-1E9E-6E43-A3B79BFCC9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Report on SRF25</a:t>
            </a:r>
          </a:p>
          <a:p>
            <a:r>
              <a:rPr lang="en-GB" dirty="0"/>
              <a:t>Report on IBIC25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Hands 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241F76-5D0B-CF38-2702-2517EA738ED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JACoW Indico support - whom to ask for what </a:t>
            </a:r>
          </a:p>
          <a:p>
            <a:r>
              <a:rPr lang="en-GB" dirty="0"/>
              <a:t>Proposal for JMT26</a:t>
            </a:r>
          </a:p>
          <a:p>
            <a:r>
              <a:rPr lang="en-GB" dirty="0"/>
              <a:t>Summary from the rapporteur (IPAC26)</a:t>
            </a:r>
          </a:p>
          <a:p>
            <a:r>
              <a:rPr lang="en-GB" dirty="0"/>
              <a:t>Closeout</a:t>
            </a:r>
          </a:p>
        </p:txBody>
      </p:sp>
    </p:spTree>
    <p:extLst>
      <p:ext uri="{BB962C8B-B14F-4D97-AF65-F5344CB8AC3E}">
        <p14:creationId xmlns:p14="http://schemas.microsoft.com/office/powerpoint/2010/main" val="405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F651B-759B-FB57-5504-C91ED328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400" y="129999"/>
            <a:ext cx="10515600" cy="725489"/>
          </a:xfrm>
        </p:spPr>
        <p:txBody>
          <a:bodyPr/>
          <a:lstStyle/>
          <a:p>
            <a:pPr algn="r"/>
            <a:r>
              <a:rPr lang="en-GB" dirty="0">
                <a:solidFill>
                  <a:srgbClr val="0066FF"/>
                </a:solidFill>
              </a:rPr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021E1-7CCA-87BF-F4C9-E9B60142F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Some words about the JACoW Collaboration</a:t>
            </a:r>
          </a:p>
          <a:p>
            <a:r>
              <a:rPr lang="en-GB" dirty="0"/>
              <a:t>Practical information</a:t>
            </a:r>
          </a:p>
          <a:p>
            <a:r>
              <a:rPr lang="en-GB" dirty="0"/>
              <a:t>Presentation of the agenda</a:t>
            </a:r>
          </a:p>
          <a:p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6280E95-538B-871D-90C5-77203F7B1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31" y="713854"/>
            <a:ext cx="10922924" cy="61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983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0DA802A-35AC-258C-650F-F8AF04F05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857" y="881610"/>
            <a:ext cx="7582133" cy="44605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33603A-35B1-6A74-F86C-D29CC0A160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4005" y="-15657"/>
            <a:ext cx="1277655" cy="8975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D36C9F0-DE31-562D-BBA2-2A40128A2A80}"/>
              </a:ext>
            </a:extLst>
          </p:cNvPr>
          <p:cNvSpPr/>
          <p:nvPr/>
        </p:nvSpPr>
        <p:spPr>
          <a:xfrm>
            <a:off x="4267204" y="676405"/>
            <a:ext cx="82296" cy="100584"/>
          </a:xfrm>
          <a:prstGeom prst="rect">
            <a:avLst/>
          </a:prstGeom>
          <a:solidFill>
            <a:srgbClr val="83B3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3FEB1CF-1B69-4876-7A44-2F6ACA2C1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180" y="156453"/>
            <a:ext cx="10515600" cy="725489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What is JACoW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505CC5-A436-683C-637C-EC67C0E30470}"/>
              </a:ext>
            </a:extLst>
          </p:cNvPr>
          <p:cNvSpPr txBox="1"/>
          <p:nvPr/>
        </p:nvSpPr>
        <p:spPr>
          <a:xfrm>
            <a:off x="7361822" y="3105834"/>
            <a:ext cx="45531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19 members conference series</a:t>
            </a:r>
            <a:r>
              <a:rPr lang="en-GB" dirty="0">
                <a:solidFill>
                  <a:schemeClr val="accent1"/>
                </a:solidFill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IPAC (unifying PAC, EPAC, APAC from 2010)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NA-PAC (formerly PAC)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IBIC (Unifying DIPAC and BIW from 2012)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</a:rPr>
              <a:t>COOL, CYCLOTRONS, ECRIS, EIC, FEL, HIAT, ICAP, ICALEPCS, ICFA ABDW, LINAC, MEDSI, </a:t>
            </a:r>
            <a:r>
              <a:rPr lang="en-GB" dirty="0" err="1">
                <a:solidFill>
                  <a:schemeClr val="accent1"/>
                </a:solidFill>
              </a:rPr>
              <a:t>PCaPAC</a:t>
            </a:r>
            <a:r>
              <a:rPr lang="en-GB" dirty="0">
                <a:solidFill>
                  <a:schemeClr val="accent1"/>
                </a:solidFill>
              </a:rPr>
              <a:t>, RUPAC, SAP, SRF</a:t>
            </a:r>
          </a:p>
        </p:txBody>
      </p:sp>
    </p:spTree>
    <p:extLst>
      <p:ext uri="{BB962C8B-B14F-4D97-AF65-F5344CB8AC3E}">
        <p14:creationId xmlns:p14="http://schemas.microsoft.com/office/powerpoint/2010/main" val="4117792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1F771-67DD-51FA-9789-DEDE85C76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3717" y="166413"/>
            <a:ext cx="6605903" cy="725489"/>
          </a:xfrm>
        </p:spPr>
        <p:txBody>
          <a:bodyPr/>
          <a:lstStyle/>
          <a:p>
            <a:pPr algn="r"/>
            <a:r>
              <a:rPr lang="en-GB" dirty="0"/>
              <a:t>Volume of published papers</a:t>
            </a:r>
          </a:p>
        </p:txBody>
      </p:sp>
      <p:pic>
        <p:nvPicPr>
          <p:cNvPr id="5" name="Content Placeholder 4" descr="A graph of a number of years&#10;&#10;AI-generated content may be incorrect.">
            <a:extLst>
              <a:ext uri="{FF2B5EF4-FFF2-40B4-BE49-F238E27FC236}">
                <a16:creationId xmlns:a16="http://schemas.microsoft.com/office/drawing/2014/main" id="{FB6E612B-FF4F-DE99-0FD4-41AB83ACB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113" y="987974"/>
            <a:ext cx="5071393" cy="3111049"/>
          </a:xfrm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E06B6A28-595A-A74C-8FA8-990C9DE35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39" y="4078006"/>
            <a:ext cx="7264100" cy="259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CDE4C9-94F2-1BDE-7B7F-E50BDC10CB57}"/>
              </a:ext>
            </a:extLst>
          </p:cNvPr>
          <p:cNvSpPr txBox="1"/>
          <p:nvPr/>
        </p:nvSpPr>
        <p:spPr>
          <a:xfrm>
            <a:off x="1415935" y="1249680"/>
            <a:ext cx="182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tos Light" panose="020B0004020202020204" pitchFamily="34" charset="0"/>
              </a:rPr>
              <a:t>9 conferences / 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2C525E-B9EE-BF42-98CA-134D193050A7}"/>
              </a:ext>
            </a:extLst>
          </p:cNvPr>
          <p:cNvSpPr txBox="1"/>
          <p:nvPr/>
        </p:nvSpPr>
        <p:spPr>
          <a:xfrm>
            <a:off x="4562914" y="1073867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260 in 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5D8B5A-092A-FEB8-DB25-0619B1EA7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8539" y="1073867"/>
            <a:ext cx="6707386" cy="305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2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A235EC-A5E9-1DF1-9937-BC83E62F9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27" y="-15657"/>
            <a:ext cx="7772400" cy="57956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3E19BB-70AB-9171-F14A-34FE33449243}"/>
              </a:ext>
            </a:extLst>
          </p:cNvPr>
          <p:cNvSpPr txBox="1"/>
          <p:nvPr/>
        </p:nvSpPr>
        <p:spPr>
          <a:xfrm>
            <a:off x="8250620" y="5391763"/>
            <a:ext cx="27326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,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sz="1800" b="0" dirty="0">
                <a:solidFill>
                  <a:srgbClr val="0066FF"/>
                </a:solidFill>
              </a:rPr>
              <a:t>now in JACoW Indico</a:t>
            </a:r>
            <a:r>
              <a:rPr lang="en-US" sz="1800" b="0" dirty="0">
                <a:solidFill>
                  <a:schemeClr val="accent1"/>
                </a:solidFill>
              </a:rPr>
              <a:t>.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54373C0-67DC-B949-B3D7-D2F7AD0E0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4813" y="1355790"/>
            <a:ext cx="9343005" cy="5234196"/>
          </a:xfrm>
          <a:solidFill>
            <a:schemeClr val="bg1"/>
          </a:solidFill>
        </p:spPr>
        <p:txBody>
          <a:bodyPr wrap="square"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000" dirty="0"/>
              <a:t>Publish </a:t>
            </a:r>
            <a:r>
              <a:rPr lang="en-GB" sz="2000" b="1" dirty="0"/>
              <a:t>high-quality conference proceedings</a:t>
            </a:r>
            <a:r>
              <a:rPr lang="en-GB" sz="2000" dirty="0"/>
              <a:t> – </a:t>
            </a:r>
            <a:r>
              <a:rPr lang="en-GB" sz="2000" dirty="0">
                <a:solidFill>
                  <a:srgbClr val="00B050"/>
                </a:solidFill>
              </a:rPr>
              <a:t>with JACoW Indico, from IPAC’23  </a:t>
            </a:r>
            <a:r>
              <a:rPr lang="en-GB" sz="2000" dirty="0"/>
              <a:t>– permitting </a:t>
            </a:r>
            <a:r>
              <a:rPr lang="en-GB" sz="2000" b="1" dirty="0"/>
              <a:t>wide dissemination and use</a:t>
            </a:r>
            <a:r>
              <a:rPr lang="en-GB" sz="2000" dirty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/>
              <a:t>Publish conference metadata for open archives.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/>
              <a:t>Provide </a:t>
            </a:r>
            <a:r>
              <a:rPr lang="en-GB" sz="2000" b="1" dirty="0"/>
              <a:t>long-term archival storage</a:t>
            </a:r>
            <a:r>
              <a:rPr lang="en-GB" sz="2000" dirty="0"/>
              <a:t> to ensure longevity and (free) access to publication data.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/>
              <a:t>Provide a </a:t>
            </a:r>
            <a:r>
              <a:rPr lang="en-GB" sz="2000" b="1" dirty="0"/>
              <a:t>repository of profiles</a:t>
            </a:r>
            <a:r>
              <a:rPr lang="en-GB" sz="2000" dirty="0"/>
              <a:t> – </a:t>
            </a:r>
            <a:r>
              <a:rPr lang="en-GB" sz="2000" dirty="0">
                <a:solidFill>
                  <a:srgbClr val="00B050"/>
                </a:solidFill>
              </a:rPr>
              <a:t>in JACoW Indico since March ’25 </a:t>
            </a:r>
            <a:r>
              <a:rPr lang="en-GB" sz="2000" dirty="0"/>
              <a:t>– </a:t>
            </a:r>
            <a:r>
              <a:rPr lang="en-GB" sz="2000" dirty="0">
                <a:solidFill>
                  <a:srgbClr val="0070C0"/>
                </a:solidFill>
              </a:rPr>
              <a:t>and maintain a mailing lists for accelerator conferences.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>
                <a:solidFill>
                  <a:srgbClr val="0070C0"/>
                </a:solidFill>
              </a:rPr>
              <a:t>Provide </a:t>
            </a:r>
            <a:r>
              <a:rPr lang="en-GB" sz="2000" b="1" dirty="0">
                <a:solidFill>
                  <a:srgbClr val="0070C0"/>
                </a:solidFill>
              </a:rPr>
              <a:t>support for conference</a:t>
            </a:r>
            <a:r>
              <a:rPr lang="en-GB" sz="2000" dirty="0">
                <a:solidFill>
                  <a:srgbClr val="0070C0"/>
                </a:solidFill>
              </a:rPr>
              <a:t> organisers </a:t>
            </a:r>
            <a:r>
              <a:rPr lang="en-GB" sz="2000" dirty="0"/>
              <a:t>– </a:t>
            </a:r>
            <a:r>
              <a:rPr lang="en-GB" sz="2000" dirty="0">
                <a:solidFill>
                  <a:srgbClr val="00B050"/>
                </a:solidFill>
              </a:rPr>
              <a:t>with JACoW Indico</a:t>
            </a:r>
            <a:r>
              <a:rPr lang="en-GB" sz="2000" dirty="0">
                <a:solidFill>
                  <a:srgbClr val="0070C0"/>
                </a:solidFill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Conference logistics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Organizing scientific content of conferences 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Paper submission and processing</a:t>
            </a:r>
          </a:p>
          <a:p>
            <a:pPr lvl="1">
              <a:buFont typeface="Wingdings" pitchFamily="2" charset="2"/>
              <a:buChar char="§"/>
            </a:pPr>
            <a:r>
              <a:rPr lang="en-GB" sz="1600" dirty="0">
                <a:solidFill>
                  <a:srgbClr val="0070C0"/>
                </a:solidFill>
              </a:rPr>
              <a:t>Proceedings publication</a:t>
            </a:r>
          </a:p>
          <a:p>
            <a:pPr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2000" b="1" dirty="0">
                <a:highlight>
                  <a:srgbClr val="FFFF00"/>
                </a:highlight>
              </a:rPr>
              <a:t>Train</a:t>
            </a:r>
            <a:r>
              <a:rPr lang="en-GB" sz="2000" dirty="0">
                <a:solidFill>
                  <a:srgbClr val="0070C0"/>
                </a:solidFill>
                <a:highlight>
                  <a:srgbClr val="FFFF00"/>
                </a:highlight>
              </a:rPr>
              <a:t> and </a:t>
            </a:r>
            <a:r>
              <a:rPr lang="en-GB" sz="2000" b="1" dirty="0">
                <a:highlight>
                  <a:srgbClr val="FFFF00"/>
                </a:highlight>
              </a:rPr>
              <a:t>educate</a:t>
            </a:r>
            <a:r>
              <a:rPr lang="en-GB" sz="2000" dirty="0">
                <a:solidFill>
                  <a:srgbClr val="0070C0"/>
                </a:solidFill>
                <a:highlight>
                  <a:srgbClr val="FFFF00"/>
                </a:highlight>
              </a:rPr>
              <a:t> authors and editors, including on tools for proceedings production.</a:t>
            </a:r>
          </a:p>
          <a:p>
            <a:pPr>
              <a:buFont typeface="Wingdings" pitchFamily="2" charset="2"/>
              <a:buChar char="§"/>
            </a:pPr>
            <a:endParaRPr lang="en-GB" sz="2000" dirty="0"/>
          </a:p>
        </p:txBody>
      </p:sp>
      <p:sp>
        <p:nvSpPr>
          <p:cNvPr id="23" name="Title 8">
            <a:extLst>
              <a:ext uri="{FF2B5EF4-FFF2-40B4-BE49-F238E27FC236}">
                <a16:creationId xmlns:a16="http://schemas.microsoft.com/office/drawing/2014/main" id="{745910AC-B96E-E89B-FF81-F53996A4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180" y="164617"/>
            <a:ext cx="10515600" cy="725489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Goals </a:t>
            </a:r>
          </a:p>
        </p:txBody>
      </p:sp>
    </p:spTree>
    <p:extLst>
      <p:ext uri="{BB962C8B-B14F-4D97-AF65-F5344CB8AC3E}">
        <p14:creationId xmlns:p14="http://schemas.microsoft.com/office/powerpoint/2010/main" val="2841587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721B5-58E4-CE07-E082-2AAE5917E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10266-EF9A-6344-C280-1513807CB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401" y="106681"/>
            <a:ext cx="10515600" cy="725489"/>
          </a:xfrm>
        </p:spPr>
        <p:txBody>
          <a:bodyPr/>
          <a:lstStyle/>
          <a:p>
            <a:pPr algn="r"/>
            <a:r>
              <a:rPr lang="en-GB" dirty="0"/>
              <a:t>Stakeholders</a:t>
            </a:r>
          </a:p>
        </p:txBody>
      </p:sp>
      <p:sp>
        <p:nvSpPr>
          <p:cNvPr id="17" name="Title 29">
            <a:extLst>
              <a:ext uri="{FF2B5EF4-FFF2-40B4-BE49-F238E27FC236}">
                <a16:creationId xmlns:a16="http://schemas.microsoft.com/office/drawing/2014/main" id="{2CAEB1CC-036D-7CC4-E7F7-F9670EDBA300}"/>
              </a:ext>
            </a:extLst>
          </p:cNvPr>
          <p:cNvSpPr txBox="1">
            <a:spLocks/>
          </p:cNvSpPr>
          <p:nvPr/>
        </p:nvSpPr>
        <p:spPr>
          <a:xfrm>
            <a:off x="4450292" y="951112"/>
            <a:ext cx="7234965" cy="725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200" dirty="0">
                <a:solidFill>
                  <a:srgbClr val="0066FF"/>
                </a:solidFill>
              </a:rPr>
              <a:t>A collaboration, NOT a service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5F038E9-AA10-31FF-4B64-6B34566EDEE1}"/>
              </a:ext>
            </a:extLst>
          </p:cNvPr>
          <p:cNvGrpSpPr/>
          <p:nvPr/>
        </p:nvGrpSpPr>
        <p:grpSpPr>
          <a:xfrm>
            <a:off x="1492520" y="1824057"/>
            <a:ext cx="8933935" cy="3904735"/>
            <a:chOff x="1401572" y="2130619"/>
            <a:chExt cx="8933935" cy="3904735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3F34B00-CEA7-94E2-16F6-E05111D4FDD1}"/>
                </a:ext>
              </a:extLst>
            </p:cNvPr>
            <p:cNvSpPr/>
            <p:nvPr/>
          </p:nvSpPr>
          <p:spPr>
            <a:xfrm>
              <a:off x="1401572" y="2130619"/>
              <a:ext cx="8933935" cy="390473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8F2E7F2-B5B6-00D2-FDE6-46CCFA34735C}"/>
                </a:ext>
              </a:extLst>
            </p:cNvPr>
            <p:cNvGrpSpPr/>
            <p:nvPr/>
          </p:nvGrpSpPr>
          <p:grpSpPr>
            <a:xfrm>
              <a:off x="3141823" y="2482069"/>
              <a:ext cx="5187904" cy="3191320"/>
              <a:chOff x="2436121" y="2262554"/>
              <a:chExt cx="5187904" cy="319132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FCFB544-7261-9BF5-064B-AF4BE7650246}"/>
                  </a:ext>
                </a:extLst>
              </p:cNvPr>
              <p:cNvGrpSpPr/>
              <p:nvPr/>
            </p:nvGrpSpPr>
            <p:grpSpPr>
              <a:xfrm>
                <a:off x="5073189" y="2729749"/>
                <a:ext cx="2550836" cy="2485743"/>
                <a:chOff x="4581064" y="2692803"/>
                <a:chExt cx="2550836" cy="2485743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4A1825F6-81E4-1CA7-1D0C-DFE01C7B8D01}"/>
                    </a:ext>
                  </a:extLst>
                </p:cNvPr>
                <p:cNvSpPr/>
                <p:nvPr/>
              </p:nvSpPr>
              <p:spPr>
                <a:xfrm>
                  <a:off x="4581064" y="2692803"/>
                  <a:ext cx="2550836" cy="248574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730B272-E7F0-1441-18A3-85820F6A8619}"/>
                    </a:ext>
                  </a:extLst>
                </p:cNvPr>
                <p:cNvSpPr txBox="1"/>
                <p:nvPr/>
              </p:nvSpPr>
              <p:spPr>
                <a:xfrm>
                  <a:off x="5826880" y="4060744"/>
                  <a:ext cx="95212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Team</a:t>
                  </a:r>
                  <a:endParaRPr lang="en-DE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E447794-7300-0C60-5A1A-A8EB9680974D}"/>
                  </a:ext>
                </a:extLst>
              </p:cNvPr>
              <p:cNvGrpSpPr/>
              <p:nvPr/>
            </p:nvGrpSpPr>
            <p:grpSpPr>
              <a:xfrm>
                <a:off x="5603459" y="3147259"/>
                <a:ext cx="1129994" cy="941873"/>
                <a:chOff x="3485301" y="3396485"/>
                <a:chExt cx="1129994" cy="941873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D3E6DA7D-212F-095A-F268-15C9E1FE3205}"/>
                    </a:ext>
                  </a:extLst>
                </p:cNvPr>
                <p:cNvSpPr/>
                <p:nvPr/>
              </p:nvSpPr>
              <p:spPr>
                <a:xfrm>
                  <a:off x="3485301" y="3396485"/>
                  <a:ext cx="1103590" cy="941873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47C60BB-C224-C441-7F2B-2682934B4AF0}"/>
                    </a:ext>
                  </a:extLst>
                </p:cNvPr>
                <p:cNvSpPr txBox="1"/>
                <p:nvPr/>
              </p:nvSpPr>
              <p:spPr>
                <a:xfrm>
                  <a:off x="3818282" y="3571698"/>
                  <a:ext cx="79701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 err="1">
                      <a:solidFill>
                        <a:schemeClr val="bg1"/>
                      </a:solidFill>
                    </a:rPr>
                    <a:t>BoD</a:t>
                  </a:r>
                  <a:endParaRPr lang="en-DE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DF89A3F-9257-6D36-8C5E-0DF86E6696D1}"/>
                  </a:ext>
                </a:extLst>
              </p:cNvPr>
              <p:cNvGrpSpPr/>
              <p:nvPr/>
            </p:nvGrpSpPr>
            <p:grpSpPr>
              <a:xfrm>
                <a:off x="2751191" y="2637478"/>
                <a:ext cx="3285107" cy="2816396"/>
                <a:chOff x="2720200" y="3365737"/>
                <a:chExt cx="3285107" cy="2081244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71607623-3F59-67BF-E4C1-C3F46489F29E}"/>
                    </a:ext>
                  </a:extLst>
                </p:cNvPr>
                <p:cNvSpPr/>
                <p:nvPr/>
              </p:nvSpPr>
              <p:spPr>
                <a:xfrm>
                  <a:off x="2720200" y="3365737"/>
                  <a:ext cx="3285107" cy="20812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C387EA1-3C79-F107-4533-CAAFD1F7C232}"/>
                    </a:ext>
                  </a:extLst>
                </p:cNvPr>
                <p:cNvSpPr txBox="1"/>
                <p:nvPr/>
              </p:nvSpPr>
              <p:spPr>
                <a:xfrm>
                  <a:off x="3764768" y="4767105"/>
                  <a:ext cx="998158" cy="3411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solidFill>
                        <a:schemeClr val="bg1"/>
                      </a:solidFill>
                    </a:rPr>
                    <a:t>Users</a:t>
                  </a:r>
                  <a:endParaRPr lang="en-DE" sz="2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0EF321E-2EF6-17A2-D35A-5C1391893313}"/>
                  </a:ext>
                </a:extLst>
              </p:cNvPr>
              <p:cNvGrpSpPr/>
              <p:nvPr/>
            </p:nvGrpSpPr>
            <p:grpSpPr>
              <a:xfrm>
                <a:off x="3771302" y="2262554"/>
                <a:ext cx="2295211" cy="1372585"/>
                <a:chOff x="3786989" y="1740661"/>
                <a:chExt cx="1945543" cy="2236944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8F921107-0736-C064-090D-0BCDCE453BF4}"/>
                    </a:ext>
                  </a:extLst>
                </p:cNvPr>
                <p:cNvSpPr/>
                <p:nvPr/>
              </p:nvSpPr>
              <p:spPr>
                <a:xfrm>
                  <a:off x="3786989" y="1740661"/>
                  <a:ext cx="1945543" cy="2236944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0AD90A7-340E-FBDE-DA4C-3E9546A7BE29}"/>
                    </a:ext>
                  </a:extLst>
                </p:cNvPr>
                <p:cNvSpPr txBox="1"/>
                <p:nvPr/>
              </p:nvSpPr>
              <p:spPr>
                <a:xfrm>
                  <a:off x="3886274" y="1838870"/>
                  <a:ext cx="1798911" cy="10533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Conference representatives</a:t>
                  </a:r>
                  <a:endParaRPr lang="en-DE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1D581A8-10D2-4A1F-C352-5C52029A7D37}"/>
                  </a:ext>
                </a:extLst>
              </p:cNvPr>
              <p:cNvGrpSpPr/>
              <p:nvPr/>
            </p:nvGrpSpPr>
            <p:grpSpPr>
              <a:xfrm>
                <a:off x="2436121" y="2971927"/>
                <a:ext cx="2199808" cy="1406976"/>
                <a:chOff x="2590804" y="2885783"/>
                <a:chExt cx="1953622" cy="2274240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DC5C923E-807C-2B21-AA24-959364C49383}"/>
                    </a:ext>
                  </a:extLst>
                </p:cNvPr>
                <p:cNvSpPr/>
                <p:nvPr/>
              </p:nvSpPr>
              <p:spPr>
                <a:xfrm>
                  <a:off x="2590804" y="2885783"/>
                  <a:ext cx="1953622" cy="2274240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DE" dirty="0">
                    <a:latin typeface="Gadugi" panose="020B0502040204020203" pitchFamily="34" charset="0"/>
                  </a:endParaRP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C4D8E96-0147-3622-2CFC-0109684FEF4B}"/>
                    </a:ext>
                  </a:extLst>
                </p:cNvPr>
                <p:cNvSpPr txBox="1"/>
                <p:nvPr/>
              </p:nvSpPr>
              <p:spPr>
                <a:xfrm>
                  <a:off x="2826732" y="3527341"/>
                  <a:ext cx="1648314" cy="10447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</a:rPr>
                    <a:t>Institute representatives</a:t>
                  </a:r>
                  <a:endParaRPr lang="en-DE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pic>
        <p:nvPicPr>
          <p:cNvPr id="41" name="Picture 2">
            <a:extLst>
              <a:ext uri="{FF2B5EF4-FFF2-40B4-BE49-F238E27FC236}">
                <a16:creationId xmlns:a16="http://schemas.microsoft.com/office/drawing/2014/main" id="{9680765A-0EBE-BC0C-0B80-BDBBBF2162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813" y="1757121"/>
            <a:ext cx="7589520" cy="426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27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68959352-551E-1E44-1F78-856E414DC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7406" y="130555"/>
            <a:ext cx="7234965" cy="725489"/>
          </a:xfrm>
        </p:spPr>
        <p:txBody>
          <a:bodyPr>
            <a:noAutofit/>
          </a:bodyPr>
          <a:lstStyle/>
          <a:p>
            <a:pPr algn="r"/>
            <a:r>
              <a:rPr lang="en-GB" sz="2800" dirty="0">
                <a:latin typeface="+mn-lt"/>
              </a:rPr>
              <a:t>Labs providing infrastructure and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83A6E-6F53-E0BD-F2BD-C575E8B62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8905" y="1162498"/>
            <a:ext cx="4056524" cy="2557189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JACoW Indico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JACoW Central Repository (users profiles)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Back up of the proceedings</a:t>
            </a:r>
          </a:p>
        </p:txBody>
      </p:sp>
      <p:pic>
        <p:nvPicPr>
          <p:cNvPr id="5" name="Picture 4" descr="A blue globe with a black background&#10;&#10;AI-generated content may be incorrect.">
            <a:extLst>
              <a:ext uri="{FF2B5EF4-FFF2-40B4-BE49-F238E27FC236}">
                <a16:creationId xmlns:a16="http://schemas.microsoft.com/office/drawing/2014/main" id="{94ABE041-DD8B-315E-5C7F-5E120980C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454" y="4498492"/>
            <a:ext cx="1004226" cy="1004226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DBA34A3-5274-92C9-B528-1E3E25173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008" y="2783419"/>
            <a:ext cx="2132985" cy="142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CECBAB3-84E2-9360-BB77-912FF0715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828" y="1646363"/>
            <a:ext cx="2897339" cy="88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ERN Logo">
            <a:extLst>
              <a:ext uri="{FF2B5EF4-FFF2-40B4-BE49-F238E27FC236}">
                <a16:creationId xmlns:a16="http://schemas.microsoft.com/office/drawing/2014/main" id="{0FC427DD-B8C9-50BA-EFFE-ED9CFED4B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458" y="1271369"/>
            <a:ext cx="1704180" cy="144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CD20866-C113-178A-6966-748BA1247F9A}"/>
              </a:ext>
            </a:extLst>
          </p:cNvPr>
          <p:cNvSpPr txBox="1">
            <a:spLocks/>
          </p:cNvSpPr>
          <p:nvPr/>
        </p:nvSpPr>
        <p:spPr>
          <a:xfrm>
            <a:off x="3047966" y="2708582"/>
            <a:ext cx="4056524" cy="1339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Proceedings Repository &amp; Search </a:t>
            </a:r>
            <a:endParaRPr lang="en-GB" sz="1700" dirty="0">
              <a:solidFill>
                <a:srgbClr val="0066FF"/>
              </a:solidFill>
            </a:endParaRP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80C5"/>
                </a:solidFill>
                <a:hlinkClick r:id="rId7"/>
              </a:rPr>
              <a:t>JACoW.org</a:t>
            </a:r>
            <a:r>
              <a:rPr lang="en-GB" sz="1700" dirty="0">
                <a:solidFill>
                  <a:srgbClr val="0080C5"/>
                </a:solidFill>
              </a:rPr>
              <a:t> Website Hosting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80C5"/>
                </a:solidFill>
                <a:hlinkClick r:id="rId8"/>
              </a:rPr>
              <a:t>JICT</a:t>
            </a:r>
            <a:r>
              <a:rPr lang="en-GB" sz="1700" dirty="0">
                <a:solidFill>
                  <a:srgbClr val="0080C5"/>
                </a:solidFill>
              </a:rPr>
              <a:t> tools, </a:t>
            </a:r>
            <a:r>
              <a:rPr lang="en-GB" sz="1700" dirty="0">
                <a:solidFill>
                  <a:srgbClr val="0080C5"/>
                </a:solidFill>
                <a:hlinkClick r:id="rId9"/>
              </a:rPr>
              <a:t>CAT</a:t>
            </a:r>
            <a:r>
              <a:rPr lang="en-GB" sz="1700" dirty="0">
                <a:solidFill>
                  <a:srgbClr val="0080C5"/>
                </a:solidFill>
              </a:rPr>
              <a:t> and </a:t>
            </a:r>
            <a:r>
              <a:rPr lang="en-US" sz="1700" u="none" strike="noStrike" dirty="0">
                <a:effectLst/>
                <a:hlinkClick r:id="rId10"/>
              </a:rPr>
              <a:t>MEOW</a:t>
            </a:r>
            <a:r>
              <a:rPr lang="en-GB" sz="1700" dirty="0">
                <a:solidFill>
                  <a:srgbClr val="0080C5"/>
                </a:solidFill>
              </a:rPr>
              <a:t> tool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281C7"/>
                </a:solidFill>
              </a:rPr>
              <a:t>JACoW Indico</a:t>
            </a:r>
            <a:r>
              <a:rPr lang="en-GB" sz="1700" dirty="0">
                <a:solidFill>
                  <a:srgbClr val="0080C5"/>
                </a:solidFill>
              </a:rPr>
              <a:t> documentation pages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2F555A8-0DA6-7549-0A05-21E850522350}"/>
              </a:ext>
            </a:extLst>
          </p:cNvPr>
          <p:cNvSpPr txBox="1">
            <a:spLocks/>
          </p:cNvSpPr>
          <p:nvPr/>
        </p:nvSpPr>
        <p:spPr>
          <a:xfrm>
            <a:off x="2110780" y="4548170"/>
            <a:ext cx="2886020" cy="810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GB" sz="1700" dirty="0">
                <a:solidFill>
                  <a:srgbClr val="00649C"/>
                </a:solidFill>
              </a:rPr>
              <a:t>European Physics Society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649C"/>
                </a:solidFill>
              </a:rPr>
              <a:t>Software licenses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649C"/>
                </a:solidFill>
              </a:rPr>
              <a:t>Software maintenance ?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00649C"/>
                </a:solidFill>
              </a:rPr>
              <a:t>Mailing system (Brevo)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96D6DC-5219-C32E-90BB-FB24AB261A29}"/>
              </a:ext>
            </a:extLst>
          </p:cNvPr>
          <p:cNvSpPr txBox="1"/>
          <p:nvPr/>
        </p:nvSpPr>
        <p:spPr>
          <a:xfrm>
            <a:off x="7182700" y="2527998"/>
            <a:ext cx="4621500" cy="679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High Energy Accelerator Research Organization</a:t>
            </a:r>
          </a:p>
          <a:p>
            <a:pPr marL="285750" indent="-285750"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bg1">
                    <a:lumMod val="50000"/>
                  </a:schemeClr>
                </a:solidFill>
              </a:rPr>
              <a:t>Proceedings server ?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A0A5DC-983D-75C7-EBB7-9026F3EF02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46189" y="4048098"/>
            <a:ext cx="2083492" cy="730859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C12E1AA1-75FF-662E-816E-6763E6C0BA5A}"/>
              </a:ext>
            </a:extLst>
          </p:cNvPr>
          <p:cNvSpPr txBox="1">
            <a:spLocks/>
          </p:cNvSpPr>
          <p:nvPr/>
        </p:nvSpPr>
        <p:spPr>
          <a:xfrm>
            <a:off x="7456885" y="4747427"/>
            <a:ext cx="4044107" cy="8719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GB" sz="2000" dirty="0">
                <a:solidFill>
                  <a:srgbClr val="596E9B"/>
                </a:solidFill>
              </a:rPr>
              <a:t>Australian Nuclear Science and Technology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596E9B"/>
                </a:solidFill>
              </a:rPr>
              <a:t>References’ search tool</a:t>
            </a:r>
          </a:p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rgbClr val="596E9B"/>
                </a:solidFill>
              </a:rPr>
              <a:t>CAT Scan Cloud Host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4A26780-2D0A-6074-AD15-B9FA0CF3816B}"/>
              </a:ext>
            </a:extLst>
          </p:cNvPr>
          <p:cNvSpPr txBox="1"/>
          <p:nvPr/>
        </p:nvSpPr>
        <p:spPr>
          <a:xfrm>
            <a:off x="327042" y="6134295"/>
            <a:ext cx="6096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n-US" sz="1100" dirty="0">
                <a:solidFill>
                  <a:schemeClr val="tx2"/>
                </a:solidFill>
              </a:rPr>
              <a:t>JICT – </a:t>
            </a:r>
            <a:r>
              <a:rPr lang="en-US" sz="1100" b="0" i="0" u="none" strike="noStrike" dirty="0">
                <a:solidFill>
                  <a:schemeClr val="tx2"/>
                </a:solidFill>
                <a:effectLst/>
              </a:rPr>
              <a:t>JACoW Indico Conference Toolbox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100" dirty="0">
                <a:solidFill>
                  <a:schemeClr val="tx2"/>
                </a:solidFill>
              </a:rPr>
              <a:t>CAT – Conference Assembly Tool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1100" i="0" u="none" strike="noStrike" dirty="0">
                <a:solidFill>
                  <a:schemeClr val="tx2"/>
                </a:solidFill>
                <a:effectLst/>
              </a:rPr>
              <a:t>MEOW – Machine Editor for </a:t>
            </a:r>
            <a:r>
              <a:rPr lang="en-US" sz="1100" i="0" u="none" strike="noStrike" dirty="0" err="1">
                <a:solidFill>
                  <a:schemeClr val="tx2"/>
                </a:solidFill>
                <a:effectLst/>
              </a:rPr>
              <a:t>cOnferences</a:t>
            </a:r>
            <a:r>
              <a:rPr lang="en-US" sz="1100" i="0" u="none" strike="noStrike" dirty="0">
                <a:solidFill>
                  <a:schemeClr val="tx2"/>
                </a:solidFill>
                <a:effectLst/>
              </a:rPr>
              <a:t> Website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7139064-4AD7-4386-2216-F9FFF4F04861}"/>
              </a:ext>
            </a:extLst>
          </p:cNvPr>
          <p:cNvSpPr/>
          <p:nvPr/>
        </p:nvSpPr>
        <p:spPr>
          <a:xfrm>
            <a:off x="7104490" y="1461600"/>
            <a:ext cx="4699710" cy="427680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BBFBAB-0335-88E1-45B4-91921F2B8708}"/>
              </a:ext>
            </a:extLst>
          </p:cNvPr>
          <p:cNvCxnSpPr>
            <a:stCxn id="27" idx="1"/>
          </p:cNvCxnSpPr>
          <p:nvPr/>
        </p:nvCxnSpPr>
        <p:spPr>
          <a:xfrm flipH="1">
            <a:off x="4701600" y="5183406"/>
            <a:ext cx="2755285" cy="175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044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E8DCC-143F-3E54-49C6-6FA35CCEB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1A4DBA-9C96-EC63-D687-F75E085B6492}"/>
              </a:ext>
            </a:extLst>
          </p:cNvPr>
          <p:cNvSpPr txBox="1"/>
          <p:nvPr/>
        </p:nvSpPr>
        <p:spPr>
          <a:xfrm>
            <a:off x="5260579" y="852069"/>
            <a:ext cx="667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latin typeface="Aptos" panose="020B0004020202020204" pitchFamily="34" charset="0"/>
              </a:rPr>
              <a:t>J</a:t>
            </a:r>
            <a:r>
              <a:rPr lang="en-AU" sz="2400" dirty="0">
                <a:latin typeface="Aptos" panose="020B0004020202020204" pitchFamily="34" charset="0"/>
              </a:rPr>
              <a:t>oint </a:t>
            </a:r>
            <a:r>
              <a:rPr lang="en-AU" sz="2400" b="1" dirty="0">
                <a:latin typeface="Aptos" panose="020B0004020202020204" pitchFamily="34" charset="0"/>
              </a:rPr>
              <a:t>A</a:t>
            </a:r>
            <a:r>
              <a:rPr lang="en-AU" sz="2400" dirty="0">
                <a:latin typeface="Aptos" panose="020B0004020202020204" pitchFamily="34" charset="0"/>
              </a:rPr>
              <a:t>ccelerator </a:t>
            </a:r>
            <a:r>
              <a:rPr lang="en-AU" sz="2400" b="1" dirty="0">
                <a:latin typeface="Aptos" panose="020B0004020202020204" pitchFamily="34" charset="0"/>
              </a:rPr>
              <a:t>C</a:t>
            </a:r>
            <a:r>
              <a:rPr lang="en-AU" sz="2400" dirty="0">
                <a:latin typeface="Aptos" panose="020B0004020202020204" pitchFamily="34" charset="0"/>
              </a:rPr>
              <a:t>onferences [</a:t>
            </a:r>
            <a:r>
              <a:rPr lang="en-AU" sz="2400" b="1" dirty="0">
                <a:latin typeface="Aptos" panose="020B0004020202020204" pitchFamily="34" charset="0"/>
              </a:rPr>
              <a:t>o</a:t>
            </a:r>
            <a:r>
              <a:rPr lang="en-AU" sz="2400" dirty="0">
                <a:latin typeface="Aptos" panose="020B0004020202020204" pitchFamily="34" charset="0"/>
              </a:rPr>
              <a:t>n the] </a:t>
            </a:r>
            <a:r>
              <a:rPr lang="en-AU" sz="2400" b="1" dirty="0">
                <a:latin typeface="Aptos" panose="020B0004020202020204" pitchFamily="34" charset="0"/>
              </a:rPr>
              <a:t>W</a:t>
            </a:r>
            <a:r>
              <a:rPr lang="en-AU" sz="2400" dirty="0">
                <a:latin typeface="Aptos" panose="020B0004020202020204" pitchFamily="34" charset="0"/>
              </a:rPr>
              <a:t>ebsite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835829-297F-75C3-33C0-42129C42C3F9}"/>
              </a:ext>
            </a:extLst>
          </p:cNvPr>
          <p:cNvSpPr txBox="1"/>
          <p:nvPr/>
        </p:nvSpPr>
        <p:spPr>
          <a:xfrm>
            <a:off x="340616" y="1284463"/>
            <a:ext cx="11399439" cy="15542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b="1" dirty="0">
                <a:latin typeface="Aptos" panose="020B0004020202020204" pitchFamily="34" charset="0"/>
              </a:rPr>
              <a:t>The Beginnings: </a:t>
            </a:r>
            <a:r>
              <a:rPr lang="en-AU" dirty="0">
                <a:latin typeface="Aptos" panose="020B0004020202020204" pitchFamily="34" charset="0"/>
              </a:rPr>
              <a:t>In the mid-nineties, with the arrival of </a:t>
            </a:r>
            <a:r>
              <a:rPr lang="en-AU" b="1" dirty="0">
                <a:latin typeface="Aptos" panose="020B0004020202020204" pitchFamily="34" charset="0"/>
              </a:rPr>
              <a:t>electronic publication</a:t>
            </a:r>
            <a:r>
              <a:rPr lang="en-AU" dirty="0">
                <a:latin typeface="Aptos" panose="020B0004020202020204" pitchFamily="34" charset="0"/>
              </a:rPr>
              <a:t>, PAC'95 and EPAC'96 were the first accelerator conferences to try their hand at </a:t>
            </a:r>
            <a:r>
              <a:rPr lang="en-AU" b="1" dirty="0">
                <a:latin typeface="Aptos" panose="020B0004020202020204" pitchFamily="34" charset="0"/>
              </a:rPr>
              <a:t>publishing proceedings themselves</a:t>
            </a:r>
            <a:r>
              <a:rPr lang="en-AU" dirty="0">
                <a:latin typeface="Aptos" panose="020B0004020202020204" pitchFamily="34" charset="0"/>
              </a:rPr>
              <a:t>. </a:t>
            </a:r>
          </a:p>
          <a:p>
            <a:pPr>
              <a:spcBef>
                <a:spcPts val="600"/>
              </a:spcBef>
            </a:pPr>
            <a:r>
              <a:rPr lang="en-AU" dirty="0">
                <a:latin typeface="Aptos" panose="020B0004020202020204" pitchFamily="34" charset="0"/>
              </a:rPr>
              <a:t>In 1997 the JACoW collaboration was created under the chairmanship of CERN's John Poole, with </a:t>
            </a:r>
            <a:br>
              <a:rPr lang="en-AU" dirty="0">
                <a:latin typeface="Aptos" panose="020B0004020202020204" pitchFamily="34" charset="0"/>
              </a:rPr>
            </a:br>
            <a:r>
              <a:rPr lang="en-AU" dirty="0">
                <a:latin typeface="Aptos" panose="020B0004020202020204" pitchFamily="34" charset="0"/>
              </a:rPr>
              <a:t>Christine Petit-Jean-Genaz as JACoW Coordinator and a member of the Board of Directors for many years (up to 2022).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A260F2-DB10-DA21-E3DA-A8370DC40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673" y="2984939"/>
            <a:ext cx="1917920" cy="19179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E88896D-57AB-F3CD-AC59-28D02FC3A8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288" y="3435886"/>
            <a:ext cx="1543280" cy="169581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92A602-40A8-DC4D-505F-5EF52FF1D354}"/>
              </a:ext>
            </a:extLst>
          </p:cNvPr>
          <p:cNvSpPr txBox="1"/>
          <p:nvPr/>
        </p:nvSpPr>
        <p:spPr>
          <a:xfrm>
            <a:off x="340670" y="4733582"/>
            <a:ext cx="825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ptos" panose="020B0004020202020204" pitchFamily="34" charset="0"/>
                <a:cs typeface="Arial"/>
              </a:rPr>
              <a:t>PAC’95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80E510-9609-FA65-4BC1-63BED3D1EDE8}"/>
              </a:ext>
            </a:extLst>
          </p:cNvPr>
          <p:cNvSpPr txBox="1"/>
          <p:nvPr/>
        </p:nvSpPr>
        <p:spPr>
          <a:xfrm>
            <a:off x="375579" y="3083560"/>
            <a:ext cx="1414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Aptos" panose="020B0004020202020204" pitchFamily="34" charset="0"/>
                <a:cs typeface="Arial"/>
              </a:rPr>
              <a:t>Bob Siemann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781671A-4FA2-B519-3435-B1DCCF812DBA}"/>
              </a:ext>
            </a:extLst>
          </p:cNvPr>
          <p:cNvGrpSpPr/>
          <p:nvPr/>
        </p:nvGrpSpPr>
        <p:grpSpPr>
          <a:xfrm>
            <a:off x="7076207" y="5136958"/>
            <a:ext cx="2692599" cy="1526099"/>
            <a:chOff x="3933012" y="5328139"/>
            <a:chExt cx="2692599" cy="1526099"/>
          </a:xfrm>
        </p:grpSpPr>
        <p:pic>
          <p:nvPicPr>
            <p:cNvPr id="18" name="Picture 17" descr="Screen Shot 2016-11-06 at 2.21.34 AM.png">
              <a:extLst>
                <a:ext uri="{FF2B5EF4-FFF2-40B4-BE49-F238E27FC236}">
                  <a16:creationId xmlns:a16="http://schemas.microsoft.com/office/drawing/2014/main" id="{CD8A3D55-CC4A-70C6-77DF-A3332C2B4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3012" y="5342420"/>
              <a:ext cx="2658715" cy="15118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AB5DE6-6A05-0A43-6584-6309185F7442}"/>
                </a:ext>
              </a:extLst>
            </p:cNvPr>
            <p:cNvSpPr txBox="1"/>
            <p:nvPr/>
          </p:nvSpPr>
          <p:spPr>
            <a:xfrm>
              <a:off x="4113824" y="6499588"/>
              <a:ext cx="939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EPAC’98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9E281FC-F09A-B372-BFF0-F2C474DF894B}"/>
                </a:ext>
              </a:extLst>
            </p:cNvPr>
            <p:cNvSpPr txBox="1"/>
            <p:nvPr/>
          </p:nvSpPr>
          <p:spPr>
            <a:xfrm>
              <a:off x="5702502" y="6499588"/>
              <a:ext cx="8259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PAC’97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023DA7F-B4DA-1D07-68DC-279AF8B0DBF8}"/>
                </a:ext>
              </a:extLst>
            </p:cNvPr>
            <p:cNvSpPr txBox="1"/>
            <p:nvPr/>
          </p:nvSpPr>
          <p:spPr>
            <a:xfrm>
              <a:off x="4037297" y="5364599"/>
              <a:ext cx="11512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Lief Liljeby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61813B2-D4B4-E631-45E0-FDC60D1454A3}"/>
                </a:ext>
              </a:extLst>
            </p:cNvPr>
            <p:cNvSpPr txBox="1"/>
            <p:nvPr/>
          </p:nvSpPr>
          <p:spPr>
            <a:xfrm>
              <a:off x="5791728" y="5328139"/>
              <a:ext cx="8338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Martin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Comyn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908217-9455-33C6-7BCD-E8A7E446833A}"/>
              </a:ext>
            </a:extLst>
          </p:cNvPr>
          <p:cNvGrpSpPr/>
          <p:nvPr/>
        </p:nvGrpSpPr>
        <p:grpSpPr>
          <a:xfrm>
            <a:off x="7895787" y="2990396"/>
            <a:ext cx="1824981" cy="2005357"/>
            <a:chOff x="7843236" y="2927336"/>
            <a:chExt cx="1824981" cy="2005357"/>
          </a:xfrm>
        </p:grpSpPr>
        <p:pic>
          <p:nvPicPr>
            <p:cNvPr id="11" name="Picture 10" descr="Screen Shot 2016-11-06 at 2.18.46 AM.png">
              <a:extLst>
                <a:ext uri="{FF2B5EF4-FFF2-40B4-BE49-F238E27FC236}">
                  <a16:creationId xmlns:a16="http://schemas.microsoft.com/office/drawing/2014/main" id="{64049D8D-0ACF-14A0-2C6E-9ECFDC7E7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236" y="2927336"/>
              <a:ext cx="1824981" cy="200535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253FE7-3CE7-D55D-ACFB-7B6E0EEB00AF}"/>
                </a:ext>
              </a:extLst>
            </p:cNvPr>
            <p:cNvSpPr txBox="1"/>
            <p:nvPr/>
          </p:nvSpPr>
          <p:spPr>
            <a:xfrm>
              <a:off x="8605841" y="4594139"/>
              <a:ext cx="9462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APAC’98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A743398-A054-4AD5-1BCC-EF2760C545E6}"/>
                </a:ext>
              </a:extLst>
            </p:cNvPr>
            <p:cNvSpPr txBox="1"/>
            <p:nvPr/>
          </p:nvSpPr>
          <p:spPr>
            <a:xfrm>
              <a:off x="7908922" y="2927336"/>
              <a:ext cx="9737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Yong-Ho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Chin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EC33C5F-ADEA-2CF6-11B2-389DB69ED136}"/>
              </a:ext>
            </a:extLst>
          </p:cNvPr>
          <p:cNvSpPr txBox="1"/>
          <p:nvPr/>
        </p:nvSpPr>
        <p:spPr>
          <a:xfrm>
            <a:off x="5109584" y="4364619"/>
            <a:ext cx="707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ptos" panose="020B0004020202020204" pitchFamily="34" charset="0"/>
                <a:cs typeface="Arial"/>
              </a:rPr>
              <a:t>John</a:t>
            </a:r>
          </a:p>
          <a:p>
            <a:r>
              <a:rPr lang="en-US" sz="1600" dirty="0">
                <a:latin typeface="Aptos" panose="020B0004020202020204" pitchFamily="34" charset="0"/>
                <a:cs typeface="Arial"/>
              </a:rPr>
              <a:t>Poole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F679C19-0A3A-6314-721C-FCB0A60B84F5}"/>
              </a:ext>
            </a:extLst>
          </p:cNvPr>
          <p:cNvGrpSpPr/>
          <p:nvPr/>
        </p:nvGrpSpPr>
        <p:grpSpPr>
          <a:xfrm>
            <a:off x="2211846" y="2819984"/>
            <a:ext cx="3071219" cy="3926902"/>
            <a:chOff x="2228262" y="2729300"/>
            <a:chExt cx="3071219" cy="392690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6FC38A9-E8FD-BF12-516D-19695394B2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902" b="89951" l="6875" r="90000">
                          <a14:foregroundMark x1="16875" y1="12745" x2="32500" y2="9069"/>
                          <a14:foregroundMark x1="32500" y1="9069" x2="40313" y2="10539"/>
                          <a14:foregroundMark x1="25625" y1="9559" x2="33438" y2="8578"/>
                          <a14:foregroundMark x1="26250" y1="8578" x2="33125" y2="8824"/>
                          <a14:foregroundMark x1="55313" y1="38725" x2="67873" y2="33909"/>
                          <a14:foregroundMark x1="70323" y1="33909" x2="81143" y2="40486"/>
                          <a14:foregroundMark x1="81263" y1="46927" x2="80625" y2="53186"/>
                          <a14:foregroundMark x1="80625" y1="53186" x2="78125" y2="55392"/>
                          <a14:foregroundMark x1="6875" y1="12500" x2="20625" y2="6373"/>
                          <a14:foregroundMark x1="20625" y1="6373" x2="36875" y2="5147"/>
                          <a14:foregroundMark x1="36875" y1="5147" x2="48750" y2="14216"/>
                          <a14:foregroundMark x1="48750" y1="14216" x2="53438" y2="25735"/>
                          <a14:foregroundMark x1="53438" y1="25735" x2="45625" y2="36275"/>
                          <a14:foregroundMark x1="45625" y1="36275" x2="42813" y2="37255"/>
                          <a14:foregroundMark x1="6875" y1="14706" x2="6875" y2="26961"/>
                          <a14:foregroundMark x1="6875" y1="26961" x2="13750" y2="37990"/>
                          <a14:foregroundMark x1="13750" y1="37990" x2="29063" y2="41912"/>
                          <a14:foregroundMark x1="29063" y1="41912" x2="38125" y2="40196"/>
                          <a14:backgroundMark x1="70676" y1="31266" x2="72713" y2="30947"/>
                          <a14:backgroundMark x1="57500" y1="33333" x2="65082" y2="32144"/>
                          <a14:backgroundMark x1="84308" y1="39192" x2="85000" y2="39706"/>
                          <a14:backgroundMark x1="85000" y1="39706" x2="85313" y2="40196"/>
                          <a14:backgroundMark x1="57188" y1="30392" x2="74063" y2="30392"/>
                          <a14:backgroundMark x1="74063" y1="30392" x2="86563" y2="30147"/>
                          <a14:backgroundMark x1="81250" y1="40441" x2="85000" y2="45343"/>
                          <a14:backgroundMark x1="79375" y1="55637" x2="82813" y2="5367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8262" y="2729300"/>
              <a:ext cx="3071219" cy="392690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3BA217A-C889-460F-941A-C3B55F7AE1D5}"/>
                </a:ext>
              </a:extLst>
            </p:cNvPr>
            <p:cNvSpPr txBox="1"/>
            <p:nvPr/>
          </p:nvSpPr>
          <p:spPr>
            <a:xfrm>
              <a:off x="2511971" y="5328814"/>
              <a:ext cx="12662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  <a:latin typeface="Aptos" panose="020B0004020202020204" pitchFamily="34" charset="0"/>
                  <a:cs typeface="Arial"/>
                </a:rPr>
                <a:t>Christine</a:t>
              </a:r>
            </a:p>
            <a:p>
              <a:r>
                <a:rPr lang="en-US" sz="1600" dirty="0">
                  <a:solidFill>
                    <a:schemeClr val="accent1"/>
                  </a:solidFill>
                  <a:latin typeface="Aptos" panose="020B0004020202020204" pitchFamily="34" charset="0"/>
                  <a:cs typeface="Arial"/>
                </a:rPr>
                <a:t>Petit-Jean</a:t>
              </a:r>
            </a:p>
            <a:p>
              <a:r>
                <a:rPr lang="en-US" sz="1600" dirty="0">
                  <a:solidFill>
                    <a:schemeClr val="accent1"/>
                  </a:solidFill>
                  <a:latin typeface="Aptos" panose="020B0004020202020204" pitchFamily="34" charset="0"/>
                  <a:cs typeface="Arial"/>
                </a:rPr>
                <a:t>Genaz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ED42E5A-DBD0-1E35-D05B-AC315FB36E4F}"/>
                </a:ext>
              </a:extLst>
            </p:cNvPr>
            <p:cNvSpPr txBox="1"/>
            <p:nvPr/>
          </p:nvSpPr>
          <p:spPr>
            <a:xfrm>
              <a:off x="3953209" y="5790421"/>
              <a:ext cx="11177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EPAC’96...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2A9841-A125-C079-7103-2AA4E782983F}"/>
              </a:ext>
            </a:extLst>
          </p:cNvPr>
          <p:cNvGrpSpPr/>
          <p:nvPr/>
        </p:nvGrpSpPr>
        <p:grpSpPr>
          <a:xfrm>
            <a:off x="9974268" y="3015132"/>
            <a:ext cx="1653254" cy="2693229"/>
            <a:chOff x="10149216" y="2799487"/>
            <a:chExt cx="1653254" cy="269322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7A9E778-C296-0F91-7D0F-5187F69C3F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49216" y="2799487"/>
              <a:ext cx="1653254" cy="2693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EB15DB8-C912-64B0-6C1E-C3F8C040516F}"/>
                </a:ext>
              </a:extLst>
            </p:cNvPr>
            <p:cNvSpPr txBox="1"/>
            <p:nvPr/>
          </p:nvSpPr>
          <p:spPr>
            <a:xfrm>
              <a:off x="10595481" y="5120916"/>
              <a:ext cx="8259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PAC’99</a:t>
              </a:r>
              <a:endParaRPr lang="en-US" sz="1600" dirty="0">
                <a:solidFill>
                  <a:schemeClr val="bg1"/>
                </a:solidFill>
                <a:latin typeface="Aptos" panose="020B0004020202020204" pitchFamily="34" charset="0"/>
                <a:cs typeface="Arial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7248F6E-BBC5-95AB-070B-17E251B6AFFE}"/>
                </a:ext>
              </a:extLst>
            </p:cNvPr>
            <p:cNvSpPr txBox="1"/>
            <p:nvPr/>
          </p:nvSpPr>
          <p:spPr>
            <a:xfrm>
              <a:off x="10547394" y="3738392"/>
              <a:ext cx="8501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Ilan</a:t>
              </a:r>
            </a:p>
            <a:p>
              <a:r>
                <a:rPr lang="en-US" sz="1600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Ben-Zvi</a:t>
              </a: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C971F4C6-2277-CBB6-4BB1-26FDD3B374E8}"/>
              </a:ext>
            </a:extLst>
          </p:cNvPr>
          <p:cNvSpPr txBox="1">
            <a:spLocks/>
          </p:cNvSpPr>
          <p:nvPr/>
        </p:nvSpPr>
        <p:spPr>
          <a:xfrm>
            <a:off x="277825" y="91758"/>
            <a:ext cx="11451719" cy="760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AU" sz="4000" dirty="0"/>
              <a:t>… and a confluence of personalities</a:t>
            </a:r>
          </a:p>
        </p:txBody>
      </p:sp>
      <p:pic>
        <p:nvPicPr>
          <p:cNvPr id="1028" name="Picture 4" descr="THE JOINT ACCELERATOR CONFERENCES WEBSITE, JACoW: AN OPEN ACCESS WEBSITE  FOR THE PUBLICATION OF CONFERENCE PROCEEDINGS IN ACCELE">
            <a:extLst>
              <a:ext uri="{FF2B5EF4-FFF2-40B4-BE49-F238E27FC236}">
                <a16:creationId xmlns:a16="http://schemas.microsoft.com/office/drawing/2014/main" id="{E4BD9442-4823-A28A-F9BC-BE5A5A4B6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582" y="5207776"/>
            <a:ext cx="1804798" cy="134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4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9906D-FA68-7107-FC79-9F787441C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9">
            <a:extLst>
              <a:ext uri="{FF2B5EF4-FFF2-40B4-BE49-F238E27FC236}">
                <a16:creationId xmlns:a16="http://schemas.microsoft.com/office/drawing/2014/main" id="{154C1F8D-D45F-0ECF-8979-F5C73EBBF05B}"/>
              </a:ext>
            </a:extLst>
          </p:cNvPr>
          <p:cNvSpPr txBox="1">
            <a:spLocks/>
          </p:cNvSpPr>
          <p:nvPr/>
        </p:nvSpPr>
        <p:spPr>
          <a:xfrm>
            <a:off x="3584028" y="183108"/>
            <a:ext cx="8128344" cy="72548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5C9DF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3000" dirty="0"/>
              <a:t>Timeline of JACoW evolution and development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7773BD-55B8-B388-EA84-0D289E7B9E73}"/>
              </a:ext>
            </a:extLst>
          </p:cNvPr>
          <p:cNvSpPr txBox="1"/>
          <p:nvPr/>
        </p:nvSpPr>
        <p:spPr>
          <a:xfrm>
            <a:off x="443398" y="1029062"/>
            <a:ext cx="1126897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8AD7"/>
                </a:solidFill>
              </a:rPr>
              <a:t>&gt; </a:t>
            </a:r>
            <a:r>
              <a:rPr lang="en-US" sz="1600" b="1" dirty="0">
                <a:solidFill>
                  <a:srgbClr val="448AD7"/>
                </a:solidFill>
              </a:rPr>
              <a:t>1997 Development of ‘JACoW model’</a:t>
            </a:r>
            <a:r>
              <a:rPr lang="en-US" sz="1600" dirty="0">
                <a:solidFill>
                  <a:srgbClr val="448AD7"/>
                </a:solidFill>
              </a:rPr>
              <a:t>, formation of the collaboration (EPAC’96,  EPAC’98, APAC’98, PAC’99)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&gt; 1998 JACoW paper size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&gt; 2001 JACoW Steering Committee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&gt; Development of JPSP (2004, continuing over many years)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&gt; </a:t>
            </a:r>
            <a:r>
              <a:rPr lang="en-US" sz="1600" b="1" dirty="0">
                <a:solidFill>
                  <a:srgbClr val="448AD7"/>
                </a:solidFill>
              </a:rPr>
              <a:t>2004 SPMS* </a:t>
            </a:r>
            <a:r>
              <a:rPr lang="en-US" sz="1600" dirty="0">
                <a:solidFill>
                  <a:srgbClr val="448AD7"/>
                </a:solidFill>
              </a:rPr>
              <a:t>(PAC’01, EPAC’02, EPAC’04) with further development of functionalities (FEL’04, FEL’05, IPAC, EPAC’08)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&gt; Regional support centers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&gt; 2007-08 first discussion about indexing JACoW proceedings</a:t>
            </a:r>
            <a:endParaRPr lang="en-DE" sz="1600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&gt; 2012 JACoW charter adopted, Board of Directors formed</a:t>
            </a:r>
            <a:endParaRPr lang="en-DE" sz="1600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&gt; </a:t>
            </a:r>
            <a:r>
              <a:rPr lang="en-US" sz="1600" b="1" dirty="0">
                <a:solidFill>
                  <a:srgbClr val="448AD7"/>
                </a:solidFill>
              </a:rPr>
              <a:t>2012 ISBN numbers</a:t>
            </a:r>
            <a:endParaRPr lang="en-DE" sz="1600" b="1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&gt; 2015 current version of JACoW charter adopted</a:t>
            </a:r>
            <a:endParaRPr lang="en-DE" sz="1600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&gt; 2015 </a:t>
            </a:r>
            <a:r>
              <a:rPr lang="en-US" sz="1600" b="1" dirty="0">
                <a:solidFill>
                  <a:srgbClr val="448AD7"/>
                </a:solidFill>
              </a:rPr>
              <a:t>DOIs for all new papers</a:t>
            </a:r>
            <a:endParaRPr lang="en-DE" sz="1600" b="1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   &gt; 2017 Start of SPMS-</a:t>
            </a:r>
            <a:r>
              <a:rPr lang="en-US" sz="1600" b="1" dirty="0">
                <a:solidFill>
                  <a:srgbClr val="448AD7"/>
                </a:solidFill>
              </a:rPr>
              <a:t>Indico</a:t>
            </a:r>
            <a:r>
              <a:rPr lang="en-US" sz="1600" dirty="0">
                <a:solidFill>
                  <a:srgbClr val="448AD7"/>
                </a:solidFill>
              </a:rPr>
              <a:t> merge project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&gt; </a:t>
            </a:r>
            <a:r>
              <a:rPr lang="en-US" sz="1600" b="1" dirty="0">
                <a:solidFill>
                  <a:srgbClr val="448AD7"/>
                </a:solidFill>
              </a:rPr>
              <a:t>Development of </a:t>
            </a:r>
            <a:r>
              <a:rPr lang="en-US" sz="1600" b="1" dirty="0" err="1">
                <a:solidFill>
                  <a:srgbClr val="448AD7"/>
                </a:solidFill>
              </a:rPr>
              <a:t>CATscan</a:t>
            </a:r>
            <a:r>
              <a:rPr lang="en-US" sz="1600" b="1" dirty="0">
                <a:solidFill>
                  <a:srgbClr val="448AD7"/>
                </a:solidFill>
              </a:rPr>
              <a:t> and reference search tool </a:t>
            </a:r>
            <a:r>
              <a:rPr lang="en-US" sz="1600" dirty="0">
                <a:solidFill>
                  <a:srgbClr val="448AD7"/>
                </a:solidFill>
              </a:rPr>
              <a:t>(IPAC’19)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&gt; 2020 </a:t>
            </a:r>
            <a:r>
              <a:rPr lang="en-US" sz="1600" b="1" dirty="0">
                <a:solidFill>
                  <a:srgbClr val="448AD7"/>
                </a:solidFill>
              </a:rPr>
              <a:t>ISSN numbers for all conferences</a:t>
            </a:r>
            <a:endParaRPr lang="en-DE" sz="1600" b="1">
              <a:solidFill>
                <a:srgbClr val="448AD7"/>
              </a:solidFill>
            </a:endParaRP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&gt; 2020 end of SPMS development support, closing of FNAL support center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&gt; 2022 Last SPMS instance created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&gt; First test of JACoW Indico (FEL’22) 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&gt; Beta test of </a:t>
            </a:r>
            <a:r>
              <a:rPr lang="en-US" sz="1600" b="1" dirty="0">
                <a:solidFill>
                  <a:srgbClr val="448AD7"/>
                </a:solidFill>
              </a:rPr>
              <a:t>JACoW Indico</a:t>
            </a:r>
            <a:r>
              <a:rPr lang="en-US" sz="1600" dirty="0">
                <a:solidFill>
                  <a:srgbClr val="448AD7"/>
                </a:solidFill>
              </a:rPr>
              <a:t> at IPAC’23, then production version rolled out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   &gt; Development of Indico proceedings module (IPAC’23, IPAC’24, IPAC’25)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   &gt; 2023 First two sets of proceedings (LINAC and IBIC) indexed in Scopus</a:t>
            </a:r>
          </a:p>
          <a:p>
            <a:r>
              <a:rPr lang="en-US" sz="1600" dirty="0">
                <a:solidFill>
                  <a:srgbClr val="448AD7"/>
                </a:solidFill>
              </a:rPr>
              <a:t>                                         &gt; 2024 KEK SPMS server will be retired</a:t>
            </a:r>
          </a:p>
          <a:p>
            <a:r>
              <a:rPr lang="en-US" sz="1600" dirty="0">
                <a:solidFill>
                  <a:srgbClr val="C00000"/>
                </a:solidFill>
              </a:rPr>
              <a:t>                                            &gt; 2025 End of SPMS, with also Central Repository with JACoW Indico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E3BEF2-A04A-DF5B-4944-C8AA265499DD}"/>
              </a:ext>
            </a:extLst>
          </p:cNvPr>
          <p:cNvSpPr txBox="1"/>
          <p:nvPr/>
        </p:nvSpPr>
        <p:spPr>
          <a:xfrm>
            <a:off x="8537171" y="6461358"/>
            <a:ext cx="32114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*Scientific Programme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2725480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12587</TotalTime>
  <Words>1120</Words>
  <Application>Microsoft Macintosh PowerPoint</Application>
  <PresentationFormat>Widescreen</PresentationFormat>
  <Paragraphs>190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Wingdings</vt:lpstr>
      <vt:lpstr>Aptos Display</vt:lpstr>
      <vt:lpstr>Aptos</vt:lpstr>
      <vt:lpstr>Aptos Light</vt:lpstr>
      <vt:lpstr>Arial</vt:lpstr>
      <vt:lpstr>Open Sans</vt:lpstr>
      <vt:lpstr>Gadugi</vt:lpstr>
      <vt:lpstr>Office Theme</vt:lpstr>
      <vt:lpstr>Welcome to the JTM25 and agenda</vt:lpstr>
      <vt:lpstr>Welcome</vt:lpstr>
      <vt:lpstr>What is JACoW </vt:lpstr>
      <vt:lpstr>Volume of published papers</vt:lpstr>
      <vt:lpstr>Goals </vt:lpstr>
      <vt:lpstr>Stakeholders</vt:lpstr>
      <vt:lpstr>Labs providing infrastructure and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Wednesday TM</vt:lpstr>
      <vt:lpstr>Thursday TM</vt:lpstr>
      <vt:lpstr>Friday TM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Adriana Rossi</dc:creator>
  <cp:lastModifiedBy>Adriana Rossi</cp:lastModifiedBy>
  <cp:revision>91</cp:revision>
  <cp:lastPrinted>2025-10-29T08:55:44Z</cp:lastPrinted>
  <dcterms:created xsi:type="dcterms:W3CDTF">2025-03-02T07:45:49Z</dcterms:created>
  <dcterms:modified xsi:type="dcterms:W3CDTF">2025-11-05T07:55:33Z</dcterms:modified>
</cp:coreProperties>
</file>